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4" r:id="rId3"/>
    <p:sldId id="265" r:id="rId5"/>
    <p:sldId id="325" r:id="rId6"/>
    <p:sldId id="326" r:id="rId7"/>
    <p:sldId id="279" r:id="rId8"/>
    <p:sldId id="289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4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22" r:id="rId29"/>
    <p:sldId id="348" r:id="rId30"/>
    <p:sldId id="349" r:id="rId31"/>
    <p:sldId id="350" r:id="rId32"/>
    <p:sldId id="351" r:id="rId33"/>
    <p:sldId id="356" r:id="rId34"/>
    <p:sldId id="352" r:id="rId35"/>
    <p:sldId id="357" r:id="rId36"/>
    <p:sldId id="353" r:id="rId37"/>
    <p:sldId id="354" r:id="rId38"/>
    <p:sldId id="355" r:id="rId39"/>
    <p:sldId id="362" r:id="rId40"/>
    <p:sldId id="358" r:id="rId41"/>
    <p:sldId id="359" r:id="rId42"/>
    <p:sldId id="360" r:id="rId43"/>
    <p:sldId id="290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A"/>
    <a:srgbClr val="DCB08D"/>
    <a:srgbClr val="FDFDFD"/>
    <a:srgbClr val="D0E0EF"/>
    <a:srgbClr val="BFBDCA"/>
    <a:srgbClr val="E1C31F"/>
    <a:srgbClr val="B71C1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27" autoAdjust="0"/>
    <p:restoredTop sz="94660"/>
  </p:normalViewPr>
  <p:slideViewPr>
    <p:cSldViewPr snapToGrid="0">
      <p:cViewPr>
        <p:scale>
          <a:sx n="75" d="100"/>
          <a:sy n="75" d="100"/>
        </p:scale>
        <p:origin x="28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/>
          <p:cNvSpPr>
            <a:spLocks noGrp="1"/>
          </p:cNvSpPr>
          <p:nvPr>
            <p:ph type="pic" sz="quarter" idx="15"/>
          </p:nvPr>
        </p:nvSpPr>
        <p:spPr>
          <a:xfrm>
            <a:off x="1612902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6"/>
          </p:nvPr>
        </p:nvSpPr>
        <p:spPr>
          <a:xfrm>
            <a:off x="3421384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7"/>
          </p:nvPr>
        </p:nvSpPr>
        <p:spPr>
          <a:xfrm>
            <a:off x="5229867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8"/>
          </p:nvPr>
        </p:nvSpPr>
        <p:spPr>
          <a:xfrm>
            <a:off x="7038348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9"/>
          </p:nvPr>
        </p:nvSpPr>
        <p:spPr>
          <a:xfrm>
            <a:off x="8846831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1612902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1"/>
          </p:nvPr>
        </p:nvSpPr>
        <p:spPr>
          <a:xfrm>
            <a:off x="3421384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2"/>
          </p:nvPr>
        </p:nvSpPr>
        <p:spPr>
          <a:xfrm>
            <a:off x="5229867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3"/>
          </p:nvPr>
        </p:nvSpPr>
        <p:spPr>
          <a:xfrm>
            <a:off x="7038348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4"/>
          </p:nvPr>
        </p:nvSpPr>
        <p:spPr>
          <a:xfrm>
            <a:off x="8846831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7677152" y="1"/>
            <a:ext cx="4514849" cy="6857997"/>
          </a:xfrm>
          <a:custGeom>
            <a:avLst/>
            <a:gdLst>
              <a:gd name="connsiteX0" fmla="*/ 3307583 w 4514849"/>
              <a:gd name="connsiteY0" fmla="*/ 0 h 6857997"/>
              <a:gd name="connsiteX1" fmla="*/ 4514849 w 4514849"/>
              <a:gd name="connsiteY1" fmla="*/ 0 h 6857997"/>
              <a:gd name="connsiteX2" fmla="*/ 4514849 w 4514849"/>
              <a:gd name="connsiteY2" fmla="*/ 6857997 h 6857997"/>
              <a:gd name="connsiteX3" fmla="*/ 3307579 w 4514849"/>
              <a:gd name="connsiteY3" fmla="*/ 6857997 h 6857997"/>
              <a:gd name="connsiteX4" fmla="*/ 0 w 4514849"/>
              <a:gd name="connsiteY4" fmla="*/ 3429000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4849" h="6857997">
                <a:moveTo>
                  <a:pt x="3307583" y="0"/>
                </a:moveTo>
                <a:lnTo>
                  <a:pt x="4514849" y="0"/>
                </a:lnTo>
                <a:lnTo>
                  <a:pt x="4514849" y="6857997"/>
                </a:lnTo>
                <a:lnTo>
                  <a:pt x="3307579" y="6857997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82674" y="1803400"/>
            <a:ext cx="3125522" cy="2242220"/>
          </a:xfrm>
          <a:custGeom>
            <a:avLst/>
            <a:gdLst>
              <a:gd name="connsiteX0" fmla="*/ 0 w 3125522"/>
              <a:gd name="connsiteY0" fmla="*/ 0 h 2242220"/>
              <a:gd name="connsiteX1" fmla="*/ 2480637 w 3125522"/>
              <a:gd name="connsiteY1" fmla="*/ 0 h 2242220"/>
              <a:gd name="connsiteX2" fmla="*/ 3125522 w 3125522"/>
              <a:gd name="connsiteY2" fmla="*/ 644885 h 2242220"/>
              <a:gd name="connsiteX3" fmla="*/ 3125522 w 3125522"/>
              <a:gd name="connsiteY3" fmla="*/ 2242220 h 2242220"/>
              <a:gd name="connsiteX4" fmla="*/ 0 w 3125522"/>
              <a:gd name="connsiteY4" fmla="*/ 2242220 h 224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5522" h="2242220">
                <a:moveTo>
                  <a:pt x="0" y="0"/>
                </a:moveTo>
                <a:lnTo>
                  <a:pt x="2480637" y="0"/>
                </a:lnTo>
                <a:lnTo>
                  <a:pt x="3125522" y="644885"/>
                </a:lnTo>
                <a:lnTo>
                  <a:pt x="3125522" y="2242220"/>
                </a:lnTo>
                <a:lnTo>
                  <a:pt x="0" y="2242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532806" y="1803400"/>
            <a:ext cx="3125522" cy="2242220"/>
          </a:xfrm>
          <a:custGeom>
            <a:avLst/>
            <a:gdLst>
              <a:gd name="connsiteX0" fmla="*/ 0 w 3125522"/>
              <a:gd name="connsiteY0" fmla="*/ 0 h 2242220"/>
              <a:gd name="connsiteX1" fmla="*/ 2480637 w 3125522"/>
              <a:gd name="connsiteY1" fmla="*/ 0 h 2242220"/>
              <a:gd name="connsiteX2" fmla="*/ 3125522 w 3125522"/>
              <a:gd name="connsiteY2" fmla="*/ 644885 h 2242220"/>
              <a:gd name="connsiteX3" fmla="*/ 3125522 w 3125522"/>
              <a:gd name="connsiteY3" fmla="*/ 2242220 h 2242220"/>
              <a:gd name="connsiteX4" fmla="*/ 0 w 3125522"/>
              <a:gd name="connsiteY4" fmla="*/ 2242220 h 224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5522" h="2242220">
                <a:moveTo>
                  <a:pt x="0" y="0"/>
                </a:moveTo>
                <a:lnTo>
                  <a:pt x="2480637" y="0"/>
                </a:lnTo>
                <a:lnTo>
                  <a:pt x="3125522" y="644885"/>
                </a:lnTo>
                <a:lnTo>
                  <a:pt x="3125522" y="2242220"/>
                </a:lnTo>
                <a:lnTo>
                  <a:pt x="0" y="2242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982939" y="1803400"/>
            <a:ext cx="3125522" cy="2242220"/>
          </a:xfrm>
          <a:custGeom>
            <a:avLst/>
            <a:gdLst>
              <a:gd name="connsiteX0" fmla="*/ 0 w 3125522"/>
              <a:gd name="connsiteY0" fmla="*/ 0 h 2242220"/>
              <a:gd name="connsiteX1" fmla="*/ 2480637 w 3125522"/>
              <a:gd name="connsiteY1" fmla="*/ 0 h 2242220"/>
              <a:gd name="connsiteX2" fmla="*/ 3125522 w 3125522"/>
              <a:gd name="connsiteY2" fmla="*/ 644885 h 2242220"/>
              <a:gd name="connsiteX3" fmla="*/ 3125522 w 3125522"/>
              <a:gd name="connsiteY3" fmla="*/ 2242220 h 2242220"/>
              <a:gd name="connsiteX4" fmla="*/ 0 w 3125522"/>
              <a:gd name="connsiteY4" fmla="*/ 2242220 h 224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5522" h="2242220">
                <a:moveTo>
                  <a:pt x="0" y="0"/>
                </a:moveTo>
                <a:lnTo>
                  <a:pt x="2480637" y="0"/>
                </a:lnTo>
                <a:lnTo>
                  <a:pt x="3125522" y="644885"/>
                </a:lnTo>
                <a:lnTo>
                  <a:pt x="3125522" y="2242220"/>
                </a:lnTo>
                <a:lnTo>
                  <a:pt x="0" y="2242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1746250" y="2070100"/>
            <a:ext cx="3365500" cy="3365500"/>
          </a:xfrm>
          <a:custGeom>
            <a:avLst/>
            <a:gdLst>
              <a:gd name="connsiteX0" fmla="*/ 1682750 w 3365500"/>
              <a:gd name="connsiteY0" fmla="*/ 0 h 3365500"/>
              <a:gd name="connsiteX1" fmla="*/ 3365500 w 3365500"/>
              <a:gd name="connsiteY1" fmla="*/ 1682750 h 3365500"/>
              <a:gd name="connsiteX2" fmla="*/ 1682750 w 3365500"/>
              <a:gd name="connsiteY2" fmla="*/ 3365500 h 3365500"/>
              <a:gd name="connsiteX3" fmla="*/ 0 w 3365500"/>
              <a:gd name="connsiteY3" fmla="*/ 1682750 h 3365500"/>
              <a:gd name="connsiteX4" fmla="*/ 1682750 w 3365500"/>
              <a:gd name="connsiteY4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0" h="336550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612107"/>
                  <a:pt x="2612107" y="3365500"/>
                  <a:pt x="1682750" y="3365500"/>
                </a:cubicBezTo>
                <a:cubicBezTo>
                  <a:pt x="753393" y="3365500"/>
                  <a:pt x="0" y="2612107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40040" y="1417683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818428" y="1420574"/>
            <a:ext cx="2370236" cy="2370235"/>
          </a:xfrm>
          <a:custGeom>
            <a:avLst/>
            <a:gdLst>
              <a:gd name="connsiteX0" fmla="*/ 0 w 2370236"/>
              <a:gd name="connsiteY0" fmla="*/ 0 h 2370235"/>
              <a:gd name="connsiteX1" fmla="*/ 2370236 w 2370236"/>
              <a:gd name="connsiteY1" fmla="*/ 0 h 2370235"/>
              <a:gd name="connsiteX2" fmla="*/ 2370236 w 2370236"/>
              <a:gd name="connsiteY2" fmla="*/ 2370235 h 2370235"/>
              <a:gd name="connsiteX3" fmla="*/ 0 w 2370236"/>
              <a:gd name="connsiteY3" fmla="*/ 2370235 h 237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236" h="2370235">
                <a:moveTo>
                  <a:pt x="0" y="0"/>
                </a:moveTo>
                <a:lnTo>
                  <a:pt x="2370236" y="0"/>
                </a:lnTo>
                <a:lnTo>
                  <a:pt x="2370236" y="2370235"/>
                </a:lnTo>
                <a:lnTo>
                  <a:pt x="0" y="2370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450073" y="3796315"/>
            <a:ext cx="2362083" cy="2364728"/>
          </a:xfrm>
          <a:custGeom>
            <a:avLst/>
            <a:gdLst>
              <a:gd name="connsiteX0" fmla="*/ 0 w 2362083"/>
              <a:gd name="connsiteY0" fmla="*/ 0 h 2364728"/>
              <a:gd name="connsiteX1" fmla="*/ 2362083 w 2362083"/>
              <a:gd name="connsiteY1" fmla="*/ 0 h 2364728"/>
              <a:gd name="connsiteX2" fmla="*/ 2362083 w 2362083"/>
              <a:gd name="connsiteY2" fmla="*/ 2364728 h 2364728"/>
              <a:gd name="connsiteX3" fmla="*/ 0 w 2362083"/>
              <a:gd name="connsiteY3" fmla="*/ 2364728 h 23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083" h="2364728">
                <a:moveTo>
                  <a:pt x="0" y="0"/>
                </a:moveTo>
                <a:lnTo>
                  <a:pt x="2362083" y="0"/>
                </a:lnTo>
                <a:lnTo>
                  <a:pt x="2362083" y="2364728"/>
                </a:lnTo>
                <a:lnTo>
                  <a:pt x="0" y="23647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810276" y="3782656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69535" y="2179214"/>
            <a:ext cx="1964008" cy="2142694"/>
          </a:xfrm>
          <a:custGeom>
            <a:avLst/>
            <a:gdLst>
              <a:gd name="connsiteX0" fmla="*/ 0 w 1964008"/>
              <a:gd name="connsiteY0" fmla="*/ 0 h 2142694"/>
              <a:gd name="connsiteX1" fmla="*/ 1964008 w 1964008"/>
              <a:gd name="connsiteY1" fmla="*/ 0 h 2142694"/>
              <a:gd name="connsiteX2" fmla="*/ 1964008 w 1964008"/>
              <a:gd name="connsiteY2" fmla="*/ 2142694 h 2142694"/>
              <a:gd name="connsiteX3" fmla="*/ 0 w 1964008"/>
              <a:gd name="connsiteY3" fmla="*/ 2142694 h 214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2142694">
                <a:moveTo>
                  <a:pt x="0" y="0"/>
                </a:moveTo>
                <a:lnTo>
                  <a:pt x="1964008" y="0"/>
                </a:lnTo>
                <a:lnTo>
                  <a:pt x="1964008" y="2142694"/>
                </a:lnTo>
                <a:lnTo>
                  <a:pt x="0" y="214269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715855" y="2179214"/>
            <a:ext cx="1964008" cy="1641532"/>
          </a:xfrm>
          <a:custGeom>
            <a:avLst/>
            <a:gdLst>
              <a:gd name="connsiteX0" fmla="*/ 0 w 1964008"/>
              <a:gd name="connsiteY0" fmla="*/ 0 h 1641532"/>
              <a:gd name="connsiteX1" fmla="*/ 1964008 w 1964008"/>
              <a:gd name="connsiteY1" fmla="*/ 0 h 1641532"/>
              <a:gd name="connsiteX2" fmla="*/ 1964008 w 1964008"/>
              <a:gd name="connsiteY2" fmla="*/ 1641532 h 1641532"/>
              <a:gd name="connsiteX3" fmla="*/ 0 w 1964008"/>
              <a:gd name="connsiteY3" fmla="*/ 1641532 h 164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1641532">
                <a:moveTo>
                  <a:pt x="0" y="0"/>
                </a:moveTo>
                <a:lnTo>
                  <a:pt x="1964008" y="0"/>
                </a:lnTo>
                <a:lnTo>
                  <a:pt x="1964008" y="1641532"/>
                </a:lnTo>
                <a:lnTo>
                  <a:pt x="0" y="1641532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62172" y="2179214"/>
            <a:ext cx="1964008" cy="2450423"/>
          </a:xfrm>
          <a:custGeom>
            <a:avLst/>
            <a:gdLst>
              <a:gd name="connsiteX0" fmla="*/ 0 w 1964008"/>
              <a:gd name="connsiteY0" fmla="*/ 0 h 2450423"/>
              <a:gd name="connsiteX1" fmla="*/ 1964008 w 1964008"/>
              <a:gd name="connsiteY1" fmla="*/ 0 h 2450423"/>
              <a:gd name="connsiteX2" fmla="*/ 1964008 w 1964008"/>
              <a:gd name="connsiteY2" fmla="*/ 2450423 h 2450423"/>
              <a:gd name="connsiteX3" fmla="*/ 0 w 1964008"/>
              <a:gd name="connsiteY3" fmla="*/ 2450423 h 245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2450423">
                <a:moveTo>
                  <a:pt x="0" y="0"/>
                </a:moveTo>
                <a:lnTo>
                  <a:pt x="1964008" y="0"/>
                </a:lnTo>
                <a:lnTo>
                  <a:pt x="1964008" y="2450423"/>
                </a:lnTo>
                <a:lnTo>
                  <a:pt x="0" y="2450423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032075" y="2179214"/>
            <a:ext cx="1964008" cy="1641533"/>
          </a:xfrm>
          <a:custGeom>
            <a:avLst/>
            <a:gdLst>
              <a:gd name="connsiteX0" fmla="*/ 0 w 1964008"/>
              <a:gd name="connsiteY0" fmla="*/ 0 h 1641533"/>
              <a:gd name="connsiteX1" fmla="*/ 1964008 w 1964008"/>
              <a:gd name="connsiteY1" fmla="*/ 0 h 1641533"/>
              <a:gd name="connsiteX2" fmla="*/ 1964008 w 1964008"/>
              <a:gd name="connsiteY2" fmla="*/ 1641533 h 1641533"/>
              <a:gd name="connsiteX3" fmla="*/ 0 w 1964008"/>
              <a:gd name="connsiteY3" fmla="*/ 1641533 h 164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1641533">
                <a:moveTo>
                  <a:pt x="0" y="0"/>
                </a:moveTo>
                <a:lnTo>
                  <a:pt x="1964008" y="0"/>
                </a:lnTo>
                <a:lnTo>
                  <a:pt x="1964008" y="1641533"/>
                </a:lnTo>
                <a:lnTo>
                  <a:pt x="0" y="1641533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jpeg"/><Relationship Id="rId8" Type="http://schemas.openxmlformats.org/officeDocument/2006/relationships/image" Target="../media/image22.jpeg"/><Relationship Id="rId7" Type="http://schemas.openxmlformats.org/officeDocument/2006/relationships/image" Target="../media/image21.jpeg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5.jpeg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8.jpe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.jpeg"/><Relationship Id="rId8" Type="http://schemas.openxmlformats.org/officeDocument/2006/relationships/image" Target="../media/image55.jpeg"/><Relationship Id="rId7" Type="http://schemas.openxmlformats.org/officeDocument/2006/relationships/image" Target="../media/image54.jpeg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pn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6" Type="http://schemas.openxmlformats.org/officeDocument/2006/relationships/notesSlide" Target="../notesSlides/notesSlide25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60.jpeg"/><Relationship Id="rId13" Type="http://schemas.openxmlformats.org/officeDocument/2006/relationships/image" Target="../media/image59.jpeg"/><Relationship Id="rId12" Type="http://schemas.openxmlformats.org/officeDocument/2006/relationships/image" Target="../media/image6.png"/><Relationship Id="rId11" Type="http://schemas.openxmlformats.org/officeDocument/2006/relationships/image" Target="../media/image58.jpeg"/><Relationship Id="rId10" Type="http://schemas.openxmlformats.org/officeDocument/2006/relationships/image" Target="../media/image57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jpe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6.jpeg"/><Relationship Id="rId3" Type="http://schemas.openxmlformats.org/officeDocument/2006/relationships/image" Target="../media/image65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7.png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61.jpe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68.png"/><Relationship Id="rId1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0.png"/><Relationship Id="rId3" Type="http://schemas.openxmlformats.org/officeDocument/2006/relationships/image" Target="../media/image69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jpe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2.png"/><Relationship Id="rId1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74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6599590" y="0"/>
            <a:ext cx="5592410" cy="6858000"/>
            <a:chOff x="6599590" y="0"/>
            <a:chExt cx="5592410" cy="6858000"/>
          </a:xfrm>
        </p:grpSpPr>
        <p:sp>
          <p:nvSpPr>
            <p:cNvPr id="13" name="任意多边形 12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18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50452" y="5559257"/>
            <a:ext cx="136769" cy="889000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2" name="椭圆 1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6599590" y="0"/>
            <a:ext cx="2791973" cy="6858000"/>
          </a:xfrm>
          <a:custGeom>
            <a:avLst/>
            <a:gdLst>
              <a:gd name="T0" fmla="*/ 2347 w 2347"/>
              <a:gd name="T1" fmla="*/ 0 h 5765"/>
              <a:gd name="T2" fmla="*/ 2243 w 2347"/>
              <a:gd name="T3" fmla="*/ 0 h 5765"/>
              <a:gd name="T4" fmla="*/ 0 w 2347"/>
              <a:gd name="T5" fmla="*/ 5765 h 5765"/>
              <a:gd name="T6" fmla="*/ 441 w 2347"/>
              <a:gd name="T7" fmla="*/ 5765 h 5765"/>
              <a:gd name="T8" fmla="*/ 2347 w 2347"/>
              <a:gd name="T9" fmla="*/ 0 h 5765"/>
              <a:gd name="T10" fmla="*/ 2347 w 2347"/>
              <a:gd name="T11" fmla="*/ 0 h 5765"/>
              <a:gd name="T12" fmla="*/ 2347 w 2347"/>
              <a:gd name="T13" fmla="*/ 0 h 5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7" h="5765">
                <a:moveTo>
                  <a:pt x="2347" y="0"/>
                </a:moveTo>
                <a:lnTo>
                  <a:pt x="2243" y="0"/>
                </a:lnTo>
                <a:lnTo>
                  <a:pt x="0" y="5765"/>
                </a:lnTo>
                <a:lnTo>
                  <a:pt x="441" y="5765"/>
                </a:lnTo>
                <a:lnTo>
                  <a:pt x="2347" y="0"/>
                </a:lnTo>
                <a:close/>
                <a:moveTo>
                  <a:pt x="2347" y="0"/>
                </a:moveTo>
                <a:lnTo>
                  <a:pt x="2347" y="0"/>
                </a:lnTo>
                <a:close/>
              </a:path>
            </a:pathLst>
          </a:custGeom>
          <a:solidFill>
            <a:srgbClr val="231815">
              <a:alpha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 descr="微信图片_201804170909336"/>
          <p:cNvPicPr>
            <a:picLocks noChangeAspect="1"/>
          </p:cNvPicPr>
          <p:nvPr/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8686165" y="3432175"/>
            <a:ext cx="2714625" cy="262826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450215" y="26035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676525" y="2829560"/>
            <a:ext cx="39420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7200" b="1" spc="200">
                <a:solidFill>
                  <a:srgbClr val="C00000"/>
                </a:solidFill>
                <a:uFillTx/>
              </a:rPr>
              <a:t>礼赢天下</a:t>
            </a:r>
            <a:endParaRPr lang="zh-CN" altLang="en-US" sz="7200" b="1" spc="200">
              <a:solidFill>
                <a:srgbClr val="C0000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704340" y="1108075"/>
            <a:ext cx="8783955" cy="4949825"/>
            <a:chOff x="2823" y="1730"/>
            <a:chExt cx="13833" cy="7795"/>
          </a:xfrm>
        </p:grpSpPr>
        <p:pic>
          <p:nvPicPr>
            <p:cNvPr id="13324" name="Picture 2" descr="C:\Documents and Settings\tdz\桌面\礼仪培训\西装男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29"/>
            <a:stretch>
              <a:fillRect/>
            </a:stretch>
          </p:blipFill>
          <p:spPr bwMode="auto">
            <a:xfrm>
              <a:off x="7924" y="1730"/>
              <a:ext cx="3352" cy="7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38" name="线形标注 1 6"/>
            <p:cNvSpPr/>
            <p:nvPr/>
          </p:nvSpPr>
          <p:spPr bwMode="auto">
            <a:xfrm>
              <a:off x="2824" y="2299"/>
              <a:ext cx="5463" cy="993"/>
            </a:xfrm>
            <a:prstGeom prst="borderCallout1">
              <a:avLst>
                <a:gd name="adj1" fmla="val 45838"/>
                <a:gd name="adj2" fmla="val 101153"/>
                <a:gd name="adj3" fmla="val 51102"/>
                <a:gd name="adj4" fmla="val 125065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zh-CN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面容：干净精神，面带微笑</a:t>
              </a:r>
              <a:endParaRPr lang="zh-CN" altLang="zh-CN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39" name="线形标注 1 7"/>
            <p:cNvSpPr/>
            <p:nvPr/>
          </p:nvSpPr>
          <p:spPr bwMode="auto">
            <a:xfrm>
              <a:off x="2824" y="3622"/>
              <a:ext cx="5464" cy="1151"/>
            </a:xfrm>
            <a:prstGeom prst="borderCallout1">
              <a:avLst>
                <a:gd name="adj1" fmla="val 45838"/>
                <a:gd name="adj2" fmla="val 101153"/>
                <a:gd name="adj3" fmla="val -18014"/>
                <a:gd name="adj4" fmla="val 129625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>
              <a:noAutofit/>
            </a:bodyPr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lvl="0" algn="ctr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Tx/>
                <a:buNone/>
              </a:pPr>
              <a:r>
                <a:rPr lang="zh-CN" altLang="zh-CN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领带：需紧贴领口，美观大方，</a:t>
              </a:r>
              <a:endParaRPr lang="zh-CN" altLang="zh-CN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  <a:p>
              <a:pPr lvl="0" algn="ctr">
                <a:lnSpc>
                  <a:spcPct val="130000"/>
                </a:lnSpc>
                <a:spcBef>
                  <a:spcPts val="20"/>
                </a:spcBef>
                <a:spcAft>
                  <a:spcPts val="0"/>
                </a:spcAft>
                <a:buFontTx/>
                <a:buNone/>
              </a:pPr>
              <a:r>
                <a:rPr lang="zh-CN" altLang="zh-CN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并在胸前佩挂工牌</a:t>
              </a:r>
              <a:endParaRPr lang="zh-CN" altLang="zh-CN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40" name="线形标注 1 8"/>
            <p:cNvSpPr/>
            <p:nvPr/>
          </p:nvSpPr>
          <p:spPr bwMode="auto">
            <a:xfrm>
              <a:off x="2824" y="5077"/>
              <a:ext cx="5463" cy="1101"/>
            </a:xfrm>
            <a:prstGeom prst="borderCallout1">
              <a:avLst>
                <a:gd name="adj1" fmla="val 45838"/>
                <a:gd name="adj2" fmla="val 101153"/>
                <a:gd name="adj3" fmla="val 18824"/>
                <a:gd name="adj4" fmla="val 112514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en-US" sz="16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西服：配套西装，面料不俗</a:t>
              </a:r>
              <a:endParaRPr lang="en-US" altLang="zh-CN" sz="16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6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          </a:t>
              </a:r>
              <a:r>
                <a:rPr lang="zh-CN" altLang="en-US" sz="16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无花纹，平整、清洁</a:t>
              </a:r>
              <a:endParaRPr lang="zh-CN" altLang="en-US" sz="16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41" name="线形标注 1 9"/>
            <p:cNvSpPr/>
            <p:nvPr/>
          </p:nvSpPr>
          <p:spPr bwMode="auto">
            <a:xfrm>
              <a:off x="2823" y="6483"/>
              <a:ext cx="5464" cy="996"/>
            </a:xfrm>
            <a:prstGeom prst="borderCallout1">
              <a:avLst>
                <a:gd name="adj1" fmla="val 45838"/>
                <a:gd name="adj2" fmla="val 101153"/>
                <a:gd name="adj3" fmla="val 33106"/>
                <a:gd name="adj4" fmla="val 123356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zh-CN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西裤：干净平整，熨烫出裤线</a:t>
              </a:r>
              <a:endParaRPr lang="zh-CN" altLang="zh-CN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46" name="线形标注 1 14"/>
            <p:cNvSpPr/>
            <p:nvPr/>
          </p:nvSpPr>
          <p:spPr bwMode="auto">
            <a:xfrm>
              <a:off x="2823" y="7697"/>
              <a:ext cx="5464" cy="993"/>
            </a:xfrm>
            <a:prstGeom prst="borderCallout1">
              <a:avLst>
                <a:gd name="adj1" fmla="val 45838"/>
                <a:gd name="adj2" fmla="val 101153"/>
                <a:gd name="adj3" fmla="val 69861"/>
                <a:gd name="adj4" fmla="val 123273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zh-CN" sz="1800" b="1">
                  <a:solidFill>
                    <a:srgbClr val="404040"/>
                  </a:solidFill>
                  <a:sym typeface="微软雅黑" panose="020B0503020204020204" pitchFamily="34" charset="-122"/>
                </a:rPr>
                <a:t>袜子：深色（黑色最佳）</a:t>
              </a:r>
              <a:endParaRPr lang="zh-CN" altLang="zh-CN" sz="1800" b="1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47" name="线形标注 1 15"/>
            <p:cNvSpPr/>
            <p:nvPr/>
          </p:nvSpPr>
          <p:spPr bwMode="auto">
            <a:xfrm>
              <a:off x="11158" y="1730"/>
              <a:ext cx="5498" cy="1108"/>
            </a:xfrm>
            <a:prstGeom prst="borderCallout1">
              <a:avLst>
                <a:gd name="adj1" fmla="val 57449"/>
                <a:gd name="adj2" fmla="val 449"/>
                <a:gd name="adj3" fmla="val 30157"/>
                <a:gd name="adj4" fmla="val -27588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zh-CN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头发：短发，保持清洁、整齐</a:t>
              </a:r>
              <a:endParaRPr lang="zh-CN" altLang="zh-CN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43" name="线形标注 1 11"/>
            <p:cNvSpPr/>
            <p:nvPr/>
          </p:nvSpPr>
          <p:spPr bwMode="auto">
            <a:xfrm>
              <a:off x="11158" y="3022"/>
              <a:ext cx="5498" cy="1223"/>
            </a:xfrm>
            <a:prstGeom prst="borderCallout1">
              <a:avLst>
                <a:gd name="adj1" fmla="val 57449"/>
                <a:gd name="adj2" fmla="val 449"/>
                <a:gd name="adj3" fmla="val -22296"/>
                <a:gd name="adj4" fmla="val -21889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衬衫：白色或浅色衬衫，干净整   </a:t>
              </a:r>
              <a:endParaRPr lang="zh-CN" altLang="en-US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          </a:t>
              </a:r>
              <a:r>
                <a:rPr lang="zh-CN" altLang="en-US" sz="1800" b="1" dirty="0" smtClean="0">
                  <a:solidFill>
                    <a:srgbClr val="404040"/>
                  </a:solidFill>
                  <a:sym typeface="微软雅黑" panose="020B0503020204020204" pitchFamily="34" charset="-122"/>
                </a:rPr>
                <a:t>洁</a:t>
              </a:r>
              <a:r>
                <a:rPr lang="zh-CN" altLang="en-US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，领口无污迹</a:t>
              </a:r>
              <a:endParaRPr lang="zh-CN" altLang="en-US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42" name="线形标注 1 10"/>
            <p:cNvSpPr/>
            <p:nvPr/>
          </p:nvSpPr>
          <p:spPr bwMode="auto">
            <a:xfrm>
              <a:off x="11158" y="4502"/>
              <a:ext cx="5498" cy="1153"/>
            </a:xfrm>
            <a:prstGeom prst="borderCallout1">
              <a:avLst>
                <a:gd name="adj1" fmla="val 48741"/>
                <a:gd name="adj2" fmla="val 1773"/>
                <a:gd name="adj3" fmla="val 17949"/>
                <a:gd name="adj4" fmla="val -15375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zh-CN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口袋：不放物品，以不突出为宜</a:t>
              </a:r>
              <a:endParaRPr lang="zh-CN" altLang="zh-CN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44" name="线形标注 1 12"/>
            <p:cNvSpPr/>
            <p:nvPr/>
          </p:nvSpPr>
          <p:spPr bwMode="auto">
            <a:xfrm>
              <a:off x="11158" y="5912"/>
              <a:ext cx="5498" cy="1223"/>
            </a:xfrm>
            <a:prstGeom prst="borderCallout1">
              <a:avLst>
                <a:gd name="adj1" fmla="val 57449"/>
                <a:gd name="adj2" fmla="val 449"/>
                <a:gd name="adj3" fmla="val -49745"/>
                <a:gd name="adj4" fmla="val -18144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zh-CN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指甲：短指甲，保持清洁</a:t>
              </a:r>
              <a:endParaRPr lang="zh-CN" altLang="zh-CN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  <p:sp>
          <p:nvSpPr>
            <p:cNvPr id="14345" name="线形标注 1 13"/>
            <p:cNvSpPr/>
            <p:nvPr/>
          </p:nvSpPr>
          <p:spPr bwMode="auto">
            <a:xfrm>
              <a:off x="11158" y="7479"/>
              <a:ext cx="5498" cy="1211"/>
            </a:xfrm>
            <a:prstGeom prst="borderCallout1">
              <a:avLst>
                <a:gd name="adj1" fmla="val 57449"/>
                <a:gd name="adj2" fmla="val 449"/>
                <a:gd name="adj3" fmla="val 89583"/>
                <a:gd name="adj4" fmla="val -20889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zh-CN" altLang="zh-CN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皮鞋：深色（黑色最佳）商务款</a:t>
              </a:r>
              <a:endParaRPr lang="zh-CN" altLang="zh-CN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  <a:p>
              <a:pPr algn="l">
                <a:spcBef>
                  <a:spcPct val="0"/>
                </a:spcBef>
                <a:buFontTx/>
                <a:buNone/>
              </a:pPr>
              <a:r>
                <a:rPr lang="zh-CN" altLang="zh-CN" sz="1800" b="1" dirty="0">
                  <a:solidFill>
                    <a:srgbClr val="404040"/>
                  </a:solidFill>
                  <a:sym typeface="微软雅黑" panose="020B0503020204020204" pitchFamily="34" charset="-122"/>
                </a:rPr>
                <a:t>           光亮、无灰尘</a:t>
              </a:r>
              <a:endParaRPr lang="zh-CN" altLang="zh-CN" sz="1800" b="1" dirty="0">
                <a:solidFill>
                  <a:srgbClr val="404040"/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40555" y="1871345"/>
            <a:ext cx="7686675" cy="4966970"/>
            <a:chOff x="6993" y="2947"/>
            <a:chExt cx="12105" cy="7822"/>
          </a:xfrm>
        </p:grpSpPr>
        <p:sp>
          <p:nvSpPr>
            <p:cNvPr id="14339" name="矩形 4"/>
            <p:cNvSpPr>
              <a:spLocks noChangeArrowheads="1"/>
            </p:cNvSpPr>
            <p:nvPr/>
          </p:nvSpPr>
          <p:spPr bwMode="auto">
            <a:xfrm>
              <a:off x="6993" y="3002"/>
              <a:ext cx="5215" cy="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2400" b="1" spc="200" dirty="0">
                  <a:solidFill>
                    <a:srgbClr val="000000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西装的款式</a:t>
              </a:r>
              <a:endParaRPr lang="en-US" altLang="zh-CN" sz="2400" b="1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zh-CN" altLang="en-US" sz="2400" b="1" spc="200" dirty="0">
                  <a:solidFill>
                    <a:srgbClr val="000000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 西装的穿搭</a:t>
              </a:r>
              <a:endParaRPr lang="en-US" altLang="zh-CN" sz="2400" b="1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zh-CN" altLang="en-US" sz="2400" b="1" spc="200" dirty="0">
                  <a:solidFill>
                    <a:srgbClr val="000000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 职场的用色</a:t>
              </a:r>
              <a:endParaRPr lang="en-US" altLang="zh-CN" sz="2400" b="1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zh-CN" altLang="en-US" sz="2400" b="1" spc="200" dirty="0">
                  <a:ea typeface="微软雅黑" panose="020B0503020204020204" pitchFamily="34" charset="-122"/>
                  <a:sym typeface="仿宋_GB2312" charset="-122"/>
                </a:rPr>
                <a:t> 穿着注意点</a:t>
              </a:r>
              <a:endParaRPr lang="zh-CN" altLang="en-US" sz="2400" b="1" spc="200" dirty="0">
                <a:ea typeface="微软雅黑" panose="020B0503020204020204" pitchFamily="34" charset="-122"/>
                <a:sym typeface="仿宋_GB2312" charset="-122"/>
              </a:endParaRPr>
            </a:p>
          </p:txBody>
        </p:sp>
        <p:pic>
          <p:nvPicPr>
            <p:cNvPr id="4" name="图片 3" descr="2813c2d1c92e6513eb46180a8cafa0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87" y="2947"/>
              <a:ext cx="3911" cy="7822"/>
            </a:xfrm>
            <a:prstGeom prst="rect">
              <a:avLst/>
            </a:prstGeom>
          </p:spPr>
        </p:pic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68097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西装穿着要点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15364" name="矩形 4"/>
          <p:cNvSpPr>
            <a:spLocks noChangeArrowheads="1"/>
          </p:cNvSpPr>
          <p:nvPr/>
        </p:nvSpPr>
        <p:spPr bwMode="auto">
          <a:xfrm>
            <a:off x="5135245" y="1590675"/>
            <a:ext cx="6415405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800100" indent="-3429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7200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类型</a:t>
            </a:r>
            <a:r>
              <a:rPr lang="en-US" altLang="zh-CN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为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长袖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衬衫</a:t>
            </a:r>
            <a:endParaRPr lang="en-US" altLang="zh-CN" sz="2000" spc="200" dirty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200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面料</a:t>
            </a:r>
            <a:r>
              <a:rPr lang="en-US" altLang="zh-CN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主要以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纯棉</a:t>
            </a:r>
            <a:r>
              <a:rPr lang="en-US" altLang="zh-CN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纯毛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制品为主</a:t>
            </a:r>
            <a:endParaRPr lang="en-US" altLang="zh-CN" sz="2000" spc="200" dirty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200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色彩</a:t>
            </a:r>
            <a:r>
              <a:rPr lang="en-US" altLang="zh-CN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单一色彩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浅淡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职场用色</a:t>
            </a:r>
            <a:endParaRPr lang="en-US" altLang="zh-CN" sz="2000" spc="200" dirty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200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穿法</a:t>
            </a:r>
            <a:r>
              <a:rPr lang="en-US" altLang="zh-CN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衬衣下摆必须</a:t>
            </a:r>
            <a:r>
              <a:rPr lang="zh-CN" altLang="en-US" sz="2000" spc="200" dirty="0" smtClean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扎在裤内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；不系领带时，衬衣第一颗纽扣可松开</a:t>
            </a:r>
            <a:endParaRPr lang="en-US" altLang="zh-CN" sz="2000" spc="200" dirty="0" smtClean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200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尺寸</a:t>
            </a:r>
            <a:r>
              <a:rPr lang="en-US" altLang="zh-CN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领口、袖口</a:t>
            </a:r>
            <a:r>
              <a:rPr lang="zh-CN" altLang="en-US" sz="2000" spc="200" dirty="0" smtClean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长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于西装领口、袖口</a:t>
            </a:r>
            <a:r>
              <a:rPr lang="en-US" altLang="zh-CN" sz="2000" spc="200" dirty="0" smtClean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000" spc="200" dirty="0" smtClean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公分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显出层次，保护西装不磨损</a:t>
            </a:r>
            <a:endParaRPr lang="en-US" altLang="zh-CN" sz="2000" spc="200" dirty="0" smtClean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200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图案</a:t>
            </a:r>
            <a:r>
              <a:rPr lang="en-US" altLang="zh-CN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以</a:t>
            </a:r>
            <a:r>
              <a:rPr lang="zh-CN" altLang="en-US" sz="2000" spc="200" dirty="0" smtClean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规则、秩序</a:t>
            </a:r>
            <a:r>
              <a:rPr lang="zh-CN" altLang="en-US" sz="2000" spc="200" dirty="0" smtClean="0">
                <a:ea typeface="微软雅黑" panose="020B0503020204020204" pitchFamily="34" charset="-122"/>
                <a:sym typeface="微软雅黑" panose="020B0503020204020204" pitchFamily="34" charset="-122"/>
              </a:rPr>
              <a:t>图案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为最佳</a:t>
            </a:r>
            <a:endParaRPr lang="zh-CN" altLang="en-US" sz="2000" spc="200" dirty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68097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衬衫穿着要点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154a27e601b765f46082c5152529ae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" y="1452245"/>
            <a:ext cx="3960495" cy="540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68097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领带佩戴要点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030470" y="1590675"/>
            <a:ext cx="6652895" cy="3599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800100" indent="-3429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8343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面料</a:t>
            </a:r>
            <a:r>
              <a: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一般是用</a:t>
            </a:r>
            <a:r>
              <a:rPr lang="zh-CN" altLang="en-US" sz="2000" spc="200" dirty="0">
                <a:solidFill>
                  <a:srgbClr val="C00000"/>
                </a:solidFill>
                <a:sym typeface="微软雅黑" panose="020B0503020204020204" pitchFamily="34" charset="-122"/>
              </a:rPr>
              <a:t>真丝或羊毛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制作成的</a:t>
            </a:r>
            <a:endParaRPr lang="en-US" altLang="zh-CN" sz="2000" spc="200" dirty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343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样式</a:t>
            </a:r>
            <a:r>
              <a: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下端为</a:t>
            </a:r>
            <a:r>
              <a:rPr lang="zh-CN" altLang="en-US" sz="2000" spc="200" dirty="0">
                <a:solidFill>
                  <a:srgbClr val="C00000"/>
                </a:solidFill>
                <a:sym typeface="微软雅黑" panose="020B0503020204020204" pitchFamily="34" charset="-122"/>
              </a:rPr>
              <a:t>箭头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的领带，比较传统、正规；下端</a:t>
            </a:r>
            <a:r>
              <a:rPr lang="zh-CN" altLang="en-US" sz="2000" spc="200" dirty="0" smtClean="0">
                <a:solidFill>
                  <a:srgbClr val="000000"/>
                </a:solidFill>
                <a:sym typeface="微软雅黑" panose="020B0503020204020204" pitchFamily="34" charset="-122"/>
              </a:rPr>
              <a:t>为</a:t>
            </a:r>
            <a:r>
              <a:rPr lang="zh-CN" altLang="en-US" sz="2000" spc="200" dirty="0" smtClean="0">
                <a:solidFill>
                  <a:srgbClr val="C00000"/>
                </a:solidFill>
                <a:sym typeface="微软雅黑" panose="020B0503020204020204" pitchFamily="34" charset="-122"/>
              </a:rPr>
              <a:t>平头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的，显得时尚、随意</a:t>
            </a:r>
            <a:r>
              <a:rPr lang="zh-CN" altLang="en-US" sz="2000" spc="200" dirty="0" smtClean="0">
                <a:solidFill>
                  <a:srgbClr val="000000"/>
                </a:solidFill>
                <a:sym typeface="微软雅黑" panose="020B0503020204020204" pitchFamily="34" charset="-122"/>
              </a:rPr>
              <a:t>一些</a:t>
            </a:r>
            <a:endParaRPr lang="en-US" altLang="zh-CN" sz="2000" spc="200" dirty="0" smtClean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343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 smtClean="0">
                <a:solidFill>
                  <a:srgbClr val="000000"/>
                </a:solidFill>
                <a:sym typeface="微软雅黑" panose="020B0503020204020204" pitchFamily="34" charset="-122"/>
              </a:rPr>
              <a:t>色彩</a:t>
            </a:r>
            <a:r>
              <a: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职场用色为主，正式场合佩戴颜色不要多于三种</a:t>
            </a:r>
            <a:endParaRPr lang="en-US" altLang="zh-CN" sz="2000" spc="200" dirty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343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 smtClean="0">
                <a:solidFill>
                  <a:srgbClr val="000000"/>
                </a:solidFill>
                <a:sym typeface="微软雅黑" panose="020B0503020204020204" pitchFamily="34" charset="-122"/>
              </a:rPr>
              <a:t>图案</a:t>
            </a:r>
            <a:r>
              <a: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以</a:t>
            </a:r>
            <a:r>
              <a:rPr lang="zh-CN" altLang="en-US" sz="2000" spc="200" dirty="0">
                <a:solidFill>
                  <a:srgbClr val="C00000"/>
                </a:solidFill>
                <a:sym typeface="微软雅黑" panose="020B0503020204020204" pitchFamily="34" charset="-122"/>
              </a:rPr>
              <a:t>规则、秩序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图案为最佳</a:t>
            </a:r>
            <a:endParaRPr lang="zh-CN" altLang="en-US" sz="2000" spc="200" dirty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834390" lvl="1" indent="-457200" algn="just" hangingPunct="0">
              <a:lnSpc>
                <a:spcPct val="13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 smtClean="0">
                <a:solidFill>
                  <a:srgbClr val="000000"/>
                </a:solidFill>
                <a:sym typeface="微软雅黑" panose="020B0503020204020204" pitchFamily="34" charset="-122"/>
              </a:rPr>
              <a:t>配饰</a:t>
            </a:r>
            <a:r>
              <a: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一般人不用戴领带夹，如要戴领带夹的话，应</a:t>
            </a:r>
            <a:r>
              <a:rPr lang="zh-CN" altLang="en-US" sz="2000" spc="200" dirty="0" smtClean="0">
                <a:solidFill>
                  <a:srgbClr val="000000"/>
                </a:solidFill>
                <a:sym typeface="微软雅黑" panose="020B0503020204020204" pitchFamily="34" charset="-122"/>
              </a:rPr>
              <a:t>夹在</a:t>
            </a:r>
            <a:r>
              <a:rPr lang="zh-CN" altLang="en-US" sz="2000" spc="200" dirty="0">
                <a:solidFill>
                  <a:srgbClr val="C00000"/>
                </a:solidFill>
                <a:sym typeface="微软雅黑" panose="020B0503020204020204" pitchFamily="34" charset="-122"/>
              </a:rPr>
              <a:t>衬衣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的</a:t>
            </a:r>
            <a:r>
              <a:rPr lang="zh-CN" altLang="en-US" sz="2000" spc="200" dirty="0">
                <a:solidFill>
                  <a:srgbClr val="C00000"/>
                </a:solidFill>
                <a:sym typeface="微软雅黑" panose="020B0503020204020204" pitchFamily="34" charset="-122"/>
              </a:rPr>
              <a:t>第四个和第五个钮扣</a:t>
            </a:r>
            <a:r>
              <a:rPr lang="zh-CN" altLang="en-US" sz="2000" spc="200" dirty="0">
                <a:solidFill>
                  <a:srgbClr val="000000"/>
                </a:solidFill>
                <a:sym typeface="微软雅黑" panose="020B0503020204020204" pitchFamily="34" charset="-122"/>
              </a:rPr>
              <a:t>之间</a:t>
            </a:r>
            <a:endParaRPr lang="zh-CN" altLang="en-US" sz="2000" spc="200" dirty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8" name="图片 7" descr="154a27e601b765f46082c5152529ae9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910" y="1452245"/>
            <a:ext cx="3960495" cy="5407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pic>
        <p:nvPicPr>
          <p:cNvPr id="17417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2" t="653" r="21543" b="59512"/>
          <a:stretch>
            <a:fillRect/>
          </a:stretch>
        </p:blipFill>
        <p:spPr bwMode="auto">
          <a:xfrm>
            <a:off x="2308225" y="1553210"/>
            <a:ext cx="121666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8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" b="53731"/>
          <a:stretch>
            <a:fillRect/>
          </a:stretch>
        </p:blipFill>
        <p:spPr bwMode="auto">
          <a:xfrm>
            <a:off x="4801870" y="1317625"/>
            <a:ext cx="2371725" cy="826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9" name="图片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" b="52440"/>
          <a:stretch>
            <a:fillRect/>
          </a:stretch>
        </p:blipFill>
        <p:spPr bwMode="auto">
          <a:xfrm>
            <a:off x="7466330" y="1315085"/>
            <a:ext cx="2694940" cy="82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1583690" y="3172460"/>
            <a:ext cx="9024620" cy="2498725"/>
            <a:chOff x="2494" y="4794"/>
            <a:chExt cx="14212" cy="3935"/>
          </a:xfrm>
        </p:grpSpPr>
        <p:pic>
          <p:nvPicPr>
            <p:cNvPr id="17412" name="Picture 10" descr="http://gb.cri.cn/mmsource/images/2009/12/17/de0595ab06b242a0858c3e084e455ce6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4" y="4794"/>
              <a:ext cx="3057" cy="3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3" name="Picture 12" descr="http://newpic.jxnews.com.cn/0/11/20/19/11201983_97842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" y="4859"/>
              <a:ext cx="3067" cy="38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Picture 14" descr="http://image.51nacs.com/29/310/2009-12-18/3K119DB4752DHCHACA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714"/>
            <a:stretch>
              <a:fillRect/>
            </a:stretch>
          </p:blipFill>
          <p:spPr bwMode="auto">
            <a:xfrm>
              <a:off x="7977" y="4906"/>
              <a:ext cx="3215" cy="3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5" name="Picture 16" descr="http://res.fashion.ifeng.com/attachments/2010/08/17/rd_rs_127650d2aa8c20be85533a94708b55ba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24" y="4794"/>
              <a:ext cx="3117" cy="3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6" name="Picture 18" descr="http://img1.cache.netease.com/catchpic/8/8F/8FE5747EFA83DF43FBB80A9E70790106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7584" b="2930"/>
            <a:stretch>
              <a:fillRect/>
            </a:stretch>
          </p:blipFill>
          <p:spPr bwMode="auto">
            <a:xfrm>
              <a:off x="13872" y="4891"/>
              <a:ext cx="2835" cy="3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" name="文本框 9"/>
          <p:cNvSpPr txBox="1"/>
          <p:nvPr/>
        </p:nvSpPr>
        <p:spPr>
          <a:xfrm>
            <a:off x="8214360" y="2134235"/>
            <a:ext cx="1198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/>
              <a:t>不规则领带</a:t>
            </a:r>
            <a:endParaRPr lang="zh-CN" altLang="en-US" sz="1600"/>
          </a:p>
        </p:txBody>
      </p:sp>
      <p:grpSp>
        <p:nvGrpSpPr>
          <p:cNvPr id="13" name="组合 12"/>
          <p:cNvGrpSpPr/>
          <p:nvPr/>
        </p:nvGrpSpPr>
        <p:grpSpPr>
          <a:xfrm>
            <a:off x="1703705" y="2134235"/>
            <a:ext cx="8319135" cy="1038225"/>
            <a:chOff x="2643" y="3361"/>
            <a:chExt cx="13101" cy="1635"/>
          </a:xfrm>
        </p:grpSpPr>
        <p:sp>
          <p:nvSpPr>
            <p:cNvPr id="5" name="文本框 4"/>
            <p:cNvSpPr txBox="1"/>
            <p:nvPr/>
          </p:nvSpPr>
          <p:spPr>
            <a:xfrm>
              <a:off x="3500" y="3361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斜纹领带</a:t>
              </a: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643" y="3972"/>
              <a:ext cx="3488" cy="1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spc="200">
                  <a:solidFill>
                    <a:schemeClr val="tx1"/>
                  </a:solidFill>
                  <a:uFillTx/>
                </a:rPr>
                <a:t>果断权威，稳重理性</a:t>
              </a:r>
              <a:endParaRPr lang="zh-CN" altLang="en-US" sz="1400" spc="200">
                <a:solidFill>
                  <a:schemeClr val="tx1"/>
                </a:solidFill>
                <a:uFillTx/>
              </a:endParaRPr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spc="200">
                  <a:solidFill>
                    <a:schemeClr val="tx1"/>
                  </a:solidFill>
                  <a:uFillTx/>
                </a:rPr>
                <a:t>适合谈判、主持、演讲</a:t>
              </a:r>
              <a:endParaRPr lang="zh-CN" altLang="en-US" sz="1400" spc="2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806" y="3449"/>
              <a:ext cx="3168" cy="15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/>
                <a:t>原点、方格领带</a:t>
              </a:r>
              <a:endParaRPr lang="zh-CN" altLang="en-US"/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spc="200">
                  <a:solidFill>
                    <a:schemeClr val="tx1"/>
                  </a:solidFill>
                  <a:uFillTx/>
                </a:rPr>
                <a:t>中规中矩，按部就班</a:t>
              </a:r>
              <a:endParaRPr lang="zh-CN" altLang="en-US" sz="1400" spc="200">
                <a:solidFill>
                  <a:schemeClr val="tx1"/>
                </a:solidFill>
                <a:uFillTx/>
              </a:endParaRPr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spc="200">
                  <a:solidFill>
                    <a:schemeClr val="tx1"/>
                  </a:solidFill>
                  <a:uFillTx/>
                </a:rPr>
                <a:t>适合在初见面</a:t>
              </a:r>
              <a:endParaRPr lang="zh-CN" altLang="en-US" sz="1400" spc="200">
                <a:solidFill>
                  <a:schemeClr val="tx1"/>
                </a:solidFill>
                <a:uFillTx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1936" y="3972"/>
              <a:ext cx="3808" cy="10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spc="200">
                  <a:solidFill>
                    <a:schemeClr val="tx1"/>
                  </a:solidFill>
                  <a:uFillTx/>
                </a:rPr>
                <a:t>活泼有个性有创意和朝气</a:t>
              </a:r>
              <a:endParaRPr lang="zh-CN" altLang="en-US" sz="1400" spc="200">
                <a:solidFill>
                  <a:schemeClr val="tx1"/>
                </a:solidFill>
                <a:uFillTx/>
              </a:endParaRPr>
            </a:p>
            <a:p>
              <a:pPr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spc="200">
                  <a:solidFill>
                    <a:schemeClr val="tx1"/>
                  </a:solidFill>
                  <a:uFillTx/>
                </a:rPr>
                <a:t>适合酒会、宴会、舞会</a:t>
              </a:r>
              <a:endParaRPr lang="zh-CN" altLang="en-US" sz="1400" spc="200">
                <a:solidFill>
                  <a:schemeClr val="tx1"/>
                </a:solidFill>
                <a:uFillTx/>
              </a:endParaRPr>
            </a:p>
          </p:txBody>
        </p:sp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367601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衬衫与领带的搭配方案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18434" name="矩形 2"/>
          <p:cNvSpPr>
            <a:spLocks noChangeArrowheads="1"/>
          </p:cNvSpPr>
          <p:nvPr/>
        </p:nvSpPr>
        <p:spPr bwMode="auto">
          <a:xfrm>
            <a:off x="1348740" y="1727200"/>
            <a:ext cx="6758305" cy="393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720090" indent="-342265" algn="just" hangingPunct="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鞋的颜色</a:t>
            </a:r>
            <a:r>
              <a:rPr lang="en-US" altLang="zh-CN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与西装配套的鞋子，应选择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深色、单色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的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皮鞋，黑色牛皮鞋与西装搭配最佳；</a:t>
            </a:r>
            <a:endParaRPr lang="en-US" altLang="zh-CN" sz="2000" spc="200" dirty="0" smtClean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20090" indent="-342265" algn="just" hangingPunct="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袜子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的颜色</a:t>
            </a:r>
            <a:r>
              <a:rPr lang="en-US" altLang="zh-CN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与西装和皮鞋配套的袜子，最好是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纯棉或</a:t>
            </a:r>
            <a:r>
              <a:rPr lang="zh-CN" altLang="en-US" sz="2000" spc="200" dirty="0" smtClean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纯毛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的，一般应是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深色、单色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的袜子，最好是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黑色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的；</a:t>
            </a:r>
            <a:endParaRPr lang="en-US" altLang="zh-CN" sz="2000" spc="200" dirty="0">
              <a:solidFill>
                <a:srgbClr val="000000"/>
              </a:solidFill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720090" indent="-342265" algn="just" hangingPunct="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</a:pP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在重要的商务场合</a:t>
            </a:r>
            <a:r>
              <a:rPr lang="en-US" altLang="zh-CN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穿西装，一般要求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袜子跟皮鞋同色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，袜子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至少应是深色，</a:t>
            </a:r>
            <a:r>
              <a:rPr lang="zh-CN" altLang="en-US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不能是白色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（除非是白皮鞋），否则</a:t>
            </a:r>
            <a:r>
              <a:rPr lang="zh-CN" altLang="en-US" sz="2000" spc="200" dirty="0" smtClean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将产生</a:t>
            </a:r>
            <a:r>
              <a:rPr lang="zh-CN" altLang="en-US" sz="2000" spc="200" dirty="0">
                <a:solidFill>
                  <a:srgbClr val="000000"/>
                </a:solidFill>
                <a:ea typeface="微软雅黑" panose="020B0503020204020204" pitchFamily="34" charset="-122"/>
                <a:sym typeface="微软雅黑" panose="020B0503020204020204" pitchFamily="34" charset="-122"/>
              </a:rPr>
              <a:t>太大的反差。</a:t>
            </a:r>
            <a:endParaRPr lang="zh-CN" altLang="en-US" sz="2000" spc="200" dirty="0">
              <a:solidFill>
                <a:srgbClr val="000000"/>
              </a:solidFill>
              <a:ea typeface="微软雅黑" panose="020B0503020204020204" pitchFamily="34" charset="-122"/>
              <a:sym typeface="仿宋_GB2312" charset="-122"/>
            </a:endParaRPr>
          </a:p>
        </p:txBody>
      </p:sp>
      <p:grpSp>
        <p:nvGrpSpPr>
          <p:cNvPr id="18437" name="组合 2"/>
          <p:cNvGrpSpPr/>
          <p:nvPr/>
        </p:nvGrpSpPr>
        <p:grpSpPr bwMode="auto">
          <a:xfrm rot="0">
            <a:off x="8924925" y="1268730"/>
            <a:ext cx="1936750" cy="2124075"/>
            <a:chOff x="95270" y="0"/>
            <a:chExt cx="1937182" cy="2123078"/>
          </a:xfrm>
        </p:grpSpPr>
        <p:pic>
          <p:nvPicPr>
            <p:cNvPr id="18438" name="Picture 8" descr="http://img1news.efu.com.cn/20130912/14364V303-0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67" r="5006" b="8315"/>
            <a:stretch>
              <a:fillRect/>
            </a:stretch>
          </p:blipFill>
          <p:spPr bwMode="auto">
            <a:xfrm>
              <a:off x="95270" y="0"/>
              <a:ext cx="1937182" cy="21230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439" name="矩形 1"/>
            <p:cNvSpPr>
              <a:spLocks noChangeArrowheads="1"/>
            </p:cNvSpPr>
            <p:nvPr/>
          </p:nvSpPr>
          <p:spPr bwMode="auto">
            <a:xfrm>
              <a:off x="1227728" y="1677517"/>
              <a:ext cx="795197" cy="4455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zh-CN" altLang="zh-CN" sz="1600">
                <a:latin typeface="仿宋_GB2312" charset="-122"/>
                <a:ea typeface="宋体" panose="02010600030101010101" pitchFamily="2" charset="-122"/>
                <a:sym typeface="仿宋_GB2312" charset="-122"/>
              </a:endParaRPr>
            </a:p>
          </p:txBody>
        </p:sp>
      </p:grpSp>
      <p:pic>
        <p:nvPicPr>
          <p:cNvPr id="18436" name="Picture 10" descr="http://img4.imgtn.bdimg.com/it/u=3493136283,2381852765&amp;fm=21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1235" y="3551555"/>
            <a:ext cx="1936750" cy="220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367601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鞋袜穿着要点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33425" y="1069976"/>
            <a:ext cx="10336925" cy="4794249"/>
            <a:chOff x="1155" y="1685"/>
            <a:chExt cx="16279" cy="7550"/>
          </a:xfrm>
        </p:grpSpPr>
        <p:pic>
          <p:nvPicPr>
            <p:cNvPr id="19459" name="Picture 2" descr="http://pic.chinasspp.com/quan/News/image/20131022/20131022090922_7968.jpg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37" t="16196" r="4237" b="4427"/>
            <a:stretch>
              <a:fillRect/>
            </a:stretch>
          </p:blipFill>
          <p:spPr bwMode="auto">
            <a:xfrm>
              <a:off x="1155" y="1685"/>
              <a:ext cx="4955" cy="4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0" name="Picture 13" descr="http://www.leabornes.com/blog/wp-content/uploads/2014/03/159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7" b="8701"/>
            <a:stretch>
              <a:fillRect/>
            </a:stretch>
          </p:blipFill>
          <p:spPr bwMode="auto">
            <a:xfrm>
              <a:off x="6674" y="2002"/>
              <a:ext cx="5558" cy="3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2" name="Picture 9" descr="http://www.leabornes.com/blog/wp-content/uploads/2014/03/163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008" t="5798" b="5736"/>
            <a:stretch>
              <a:fillRect/>
            </a:stretch>
          </p:blipFill>
          <p:spPr bwMode="auto">
            <a:xfrm>
              <a:off x="13450" y="2088"/>
              <a:ext cx="3285" cy="3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58" name="Picture 11" descr="http://www.leabornes.com/blog/wp-content/uploads/2014/03/165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81" b="16483"/>
            <a:stretch>
              <a:fillRect/>
            </a:stretch>
          </p:blipFill>
          <p:spPr bwMode="auto">
            <a:xfrm>
              <a:off x="6799" y="6199"/>
              <a:ext cx="5308" cy="27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461" name="Picture 7" descr="http://www.leabornes.com/blog/wp-content/uploads/2014/03/157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592" r="4041" b="5505"/>
            <a:stretch>
              <a:fillRect/>
            </a:stretch>
          </p:blipFill>
          <p:spPr bwMode="auto">
            <a:xfrm>
              <a:off x="12751" y="6175"/>
              <a:ext cx="4682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464" name="Text Box 8"/>
            <p:cNvSpPr txBox="1">
              <a:spLocks noChangeArrowheads="1"/>
            </p:cNvSpPr>
            <p:nvPr/>
          </p:nvSpPr>
          <p:spPr bwMode="auto">
            <a:xfrm>
              <a:off x="2499" y="7119"/>
              <a:ext cx="2268" cy="1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7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zh-CN" sz="3200" b="1" dirty="0">
                  <a:solidFill>
                    <a:srgbClr val="C00000"/>
                  </a:solidFill>
                  <a:sym typeface="仿宋_GB2312" charset="-122"/>
                </a:rPr>
                <a:t>总 结</a:t>
              </a:r>
              <a:endParaRPr lang="zh-CN" altLang="zh-CN" sz="3200" b="1" dirty="0">
                <a:solidFill>
                  <a:srgbClr val="C00000"/>
                </a:solidFill>
                <a:sym typeface="仿宋_GB231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68097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en-US" sz="24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女</a:t>
            </a:r>
            <a:r>
              <a:rPr lang="zh-CN" altLang="zh-CN" sz="24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职员篇</a:t>
            </a:r>
            <a:endParaRPr lang="zh-CN" altLang="zh-CN" sz="24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ce73a2b371a327bf769cba18b98ed27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070" y="1182370"/>
            <a:ext cx="4214495" cy="5702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168421" y="1021080"/>
            <a:ext cx="9222217" cy="5340350"/>
            <a:chOff x="3415" y="1608"/>
            <a:chExt cx="14523" cy="8410"/>
          </a:xfrm>
        </p:grpSpPr>
        <p:sp>
          <p:nvSpPr>
            <p:cNvPr id="21508" name="线形标注 1 6"/>
            <p:cNvSpPr/>
            <p:nvPr/>
          </p:nvSpPr>
          <p:spPr bwMode="auto">
            <a:xfrm>
              <a:off x="3522" y="1968"/>
              <a:ext cx="5145" cy="950"/>
            </a:xfrm>
            <a:prstGeom prst="borderCallout1">
              <a:avLst>
                <a:gd name="adj1" fmla="val 45838"/>
                <a:gd name="adj2" fmla="val 101153"/>
                <a:gd name="adj3" fmla="val 3736"/>
                <a:gd name="adj4" fmla="val 117287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发型：干净利落，不披头散发</a:t>
              </a:r>
              <a:endParaRPr lang="zh-CN" altLang="en-US" sz="1800" dirty="0">
                <a:sym typeface="仿宋_GB2312" charset="-122"/>
              </a:endParaRPr>
            </a:p>
          </p:txBody>
        </p:sp>
        <p:sp>
          <p:nvSpPr>
            <p:cNvPr id="21510" name="线形标注 1 6"/>
            <p:cNvSpPr/>
            <p:nvPr/>
          </p:nvSpPr>
          <p:spPr bwMode="auto">
            <a:xfrm>
              <a:off x="3522" y="3755"/>
              <a:ext cx="5145" cy="1230"/>
            </a:xfrm>
            <a:prstGeom prst="borderCallout1">
              <a:avLst>
                <a:gd name="adj1" fmla="val 45838"/>
                <a:gd name="adj2" fmla="val 101153"/>
                <a:gd name="adj3" fmla="val 3736"/>
                <a:gd name="adj4" fmla="val 116421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上衣：款式大方，得体合身，</a:t>
              </a:r>
              <a:endParaRPr lang="zh-CN" altLang="en-US" sz="1800" dirty="0">
                <a:sym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          熨烫平整，忌“露透紧”</a:t>
              </a:r>
              <a:endParaRPr lang="zh-CN" altLang="en-US" sz="1800" dirty="0">
                <a:sym typeface="仿宋_GB2312" charset="-122"/>
              </a:endParaRPr>
            </a:p>
          </p:txBody>
        </p:sp>
        <p:sp>
          <p:nvSpPr>
            <p:cNvPr id="21511" name="线形标注 1 6"/>
            <p:cNvSpPr/>
            <p:nvPr/>
          </p:nvSpPr>
          <p:spPr bwMode="auto">
            <a:xfrm>
              <a:off x="3415" y="6178"/>
              <a:ext cx="5145" cy="1062"/>
            </a:xfrm>
            <a:prstGeom prst="borderCallout1">
              <a:avLst>
                <a:gd name="adj1" fmla="val 45838"/>
                <a:gd name="adj2" fmla="val 101153"/>
                <a:gd name="adj3" fmla="val 3736"/>
                <a:gd name="adj4" fmla="val 116421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西裤</a:t>
              </a:r>
              <a:r>
                <a:rPr lang="en-US" altLang="zh-CN" sz="1800" dirty="0">
                  <a:sym typeface="微软雅黑" panose="020B0503020204020204" pitchFamily="34" charset="-122"/>
                </a:rPr>
                <a:t>/</a:t>
              </a:r>
              <a:r>
                <a:rPr lang="zh-CN" altLang="en-US" sz="1800" dirty="0">
                  <a:sym typeface="微软雅黑" panose="020B0503020204020204" pitchFamily="34" charset="-122"/>
                </a:rPr>
                <a:t>裙子：与上衣相配，</a:t>
              </a:r>
              <a:r>
                <a:rPr lang="zh-CN" altLang="en-US" sz="1800" dirty="0" smtClean="0">
                  <a:sym typeface="微软雅黑" panose="020B0503020204020204" pitchFamily="34" charset="-122"/>
                </a:rPr>
                <a:t>熨烫  </a:t>
              </a:r>
              <a:endParaRPr lang="zh-CN" altLang="en-US" sz="1800" dirty="0" smtClean="0">
                <a:sym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dirty="0" smtClean="0">
                  <a:sym typeface="微软雅黑" panose="020B0503020204020204" pitchFamily="34" charset="-122"/>
                </a:rPr>
                <a:t>                  出</a:t>
              </a:r>
              <a:r>
                <a:rPr lang="zh-CN" altLang="en-US" sz="1800" dirty="0">
                  <a:sym typeface="微软雅黑" panose="020B0503020204020204" pitchFamily="34" charset="-122"/>
                </a:rPr>
                <a:t>边线，长度适宜</a:t>
              </a:r>
              <a:endParaRPr lang="zh-CN" altLang="en-US" sz="1800" dirty="0">
                <a:sym typeface="仿宋_GB2312" charset="-122"/>
              </a:endParaRPr>
            </a:p>
          </p:txBody>
        </p:sp>
        <p:sp>
          <p:nvSpPr>
            <p:cNvPr id="21512" name="线形标注 1 6"/>
            <p:cNvSpPr/>
            <p:nvPr/>
          </p:nvSpPr>
          <p:spPr bwMode="auto">
            <a:xfrm>
              <a:off x="3415" y="8032"/>
              <a:ext cx="5145" cy="950"/>
            </a:xfrm>
            <a:prstGeom prst="borderCallout1">
              <a:avLst>
                <a:gd name="adj1" fmla="val 45838"/>
                <a:gd name="adj2" fmla="val 101153"/>
                <a:gd name="adj3" fmla="val 3736"/>
                <a:gd name="adj4" fmla="val 125495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袜子：肤色，连裤袜，无破损</a:t>
              </a:r>
              <a:endParaRPr lang="zh-CN" altLang="en-US" sz="1800" dirty="0">
                <a:sym typeface="仿宋_GB2312" charset="-122"/>
              </a:endParaRPr>
            </a:p>
          </p:txBody>
        </p:sp>
        <p:sp>
          <p:nvSpPr>
            <p:cNvPr id="21506" name="线形标注 1 10"/>
            <p:cNvSpPr/>
            <p:nvPr/>
          </p:nvSpPr>
          <p:spPr bwMode="auto">
            <a:xfrm>
              <a:off x="11874" y="1820"/>
              <a:ext cx="5855" cy="1247"/>
            </a:xfrm>
            <a:prstGeom prst="borderCallout1">
              <a:avLst>
                <a:gd name="adj1" fmla="val 57449"/>
                <a:gd name="adj2" fmla="val 449"/>
                <a:gd name="adj3" fmla="val 60588"/>
                <a:gd name="adj4" fmla="val -21449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妆容：干净，画淡妆，面带微笑</a:t>
              </a:r>
              <a:endParaRPr lang="zh-CN" altLang="en-US" sz="1800" dirty="0">
                <a:sym typeface="仿宋_GB2312" charset="-122"/>
              </a:endParaRPr>
            </a:p>
          </p:txBody>
        </p:sp>
        <p:sp>
          <p:nvSpPr>
            <p:cNvPr id="21513" name="线形标注 1 10"/>
            <p:cNvSpPr/>
            <p:nvPr/>
          </p:nvSpPr>
          <p:spPr bwMode="auto">
            <a:xfrm>
              <a:off x="11874" y="4136"/>
              <a:ext cx="6064" cy="1244"/>
            </a:xfrm>
            <a:prstGeom prst="borderCallout1">
              <a:avLst>
                <a:gd name="adj1" fmla="val 57449"/>
                <a:gd name="adj2" fmla="val 449"/>
                <a:gd name="adj3" fmla="val 18764"/>
                <a:gd name="adj4" fmla="val -13671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l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配饰：简单精致，全身不宜超过三件</a:t>
              </a:r>
              <a:endParaRPr lang="zh-CN" altLang="en-US" sz="1800" dirty="0">
                <a:sym typeface="仿宋_GB2312" charset="-122"/>
              </a:endParaRPr>
            </a:p>
          </p:txBody>
        </p:sp>
        <p:sp>
          <p:nvSpPr>
            <p:cNvPr id="21514" name="线形标注 1 10"/>
            <p:cNvSpPr/>
            <p:nvPr/>
          </p:nvSpPr>
          <p:spPr bwMode="auto">
            <a:xfrm>
              <a:off x="11874" y="5996"/>
              <a:ext cx="4967" cy="1244"/>
            </a:xfrm>
            <a:prstGeom prst="borderCallout1">
              <a:avLst>
                <a:gd name="adj1" fmla="val 57449"/>
                <a:gd name="adj2" fmla="val 449"/>
                <a:gd name="adj3" fmla="val 18764"/>
                <a:gd name="adj4" fmla="val -13671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l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指甲：短指甲，保持清洁</a:t>
              </a:r>
              <a:r>
                <a:rPr lang="zh-CN" altLang="en-US" sz="1800" dirty="0" smtClean="0">
                  <a:sym typeface="微软雅黑" panose="020B0503020204020204" pitchFamily="34" charset="-122"/>
                </a:rPr>
                <a:t>， </a:t>
              </a:r>
              <a:endParaRPr lang="zh-CN" altLang="en-US" sz="1800" dirty="0" smtClean="0">
                <a:sym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 smtClean="0">
                  <a:sym typeface="微软雅黑" panose="020B0503020204020204" pitchFamily="34" charset="-122"/>
                </a:rPr>
                <a:t>          不涂</a:t>
              </a:r>
              <a:r>
                <a:rPr lang="zh-CN" altLang="en-US" sz="1800" dirty="0">
                  <a:sym typeface="微软雅黑" panose="020B0503020204020204" pitchFamily="34" charset="-122"/>
                </a:rPr>
                <a:t>过艳的指甲油</a:t>
              </a:r>
              <a:endParaRPr lang="zh-CN" altLang="en-US" sz="1800" dirty="0">
                <a:sym typeface="仿宋_GB2312" charset="-122"/>
              </a:endParaRPr>
            </a:p>
          </p:txBody>
        </p:sp>
        <p:sp>
          <p:nvSpPr>
            <p:cNvPr id="21507" name="线形标注 1 12"/>
            <p:cNvSpPr/>
            <p:nvPr/>
          </p:nvSpPr>
          <p:spPr bwMode="auto">
            <a:xfrm>
              <a:off x="11874" y="8032"/>
              <a:ext cx="5854" cy="1296"/>
            </a:xfrm>
            <a:prstGeom prst="borderCallout1">
              <a:avLst>
                <a:gd name="adj1" fmla="val 57449"/>
                <a:gd name="adj2" fmla="val 449"/>
                <a:gd name="adj3" fmla="val 70907"/>
                <a:gd name="adj4" fmla="val -21204"/>
              </a:avLst>
            </a:prstGeom>
            <a:solidFill>
              <a:schemeClr val="bg1"/>
            </a:solidFill>
            <a:ln w="6350">
              <a:solidFill>
                <a:srgbClr val="A6A6A6"/>
              </a:solidFill>
              <a:miter lim="800000"/>
            </a:ln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algn="l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皮鞋：颜色与整体服装协调，</a:t>
              </a:r>
              <a:endParaRPr lang="zh-CN" altLang="en-US" sz="1800" dirty="0">
                <a:sym typeface="微软雅黑" panose="020B0503020204020204" pitchFamily="34" charset="-122"/>
              </a:endParaRPr>
            </a:p>
            <a:p>
              <a:pPr algn="l">
                <a:lnSpc>
                  <a:spcPct val="130000"/>
                </a:lnSpc>
                <a:spcBef>
                  <a:spcPct val="0"/>
                </a:spcBef>
                <a:buNone/>
              </a:pPr>
              <a:r>
                <a:rPr lang="zh-CN" altLang="en-US" sz="1800" dirty="0">
                  <a:sym typeface="微软雅黑" panose="020B0503020204020204" pitchFamily="34" charset="-122"/>
                </a:rPr>
                <a:t>          款式简洁，擦抹光亮无灰尘</a:t>
              </a:r>
              <a:endParaRPr lang="zh-CN" altLang="en-US" sz="1800" dirty="0">
                <a:sym typeface="仿宋_GB2312" charset="-122"/>
              </a:endParaRPr>
            </a:p>
          </p:txBody>
        </p:sp>
        <p:pic>
          <p:nvPicPr>
            <p:cNvPr id="21509" name="Picture 4" descr="C:\Documents and Settings\tdz\桌面\未标题-1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87" y="1608"/>
              <a:ext cx="2546" cy="84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4483100" y="1875155"/>
            <a:ext cx="8898255" cy="5142230"/>
            <a:chOff x="7060" y="2953"/>
            <a:chExt cx="14013" cy="8098"/>
          </a:xfrm>
        </p:grpSpPr>
        <p:sp>
          <p:nvSpPr>
            <p:cNvPr id="22531" name="矩形 2"/>
            <p:cNvSpPr>
              <a:spLocks noChangeArrowheads="1"/>
            </p:cNvSpPr>
            <p:nvPr/>
          </p:nvSpPr>
          <p:spPr bwMode="auto">
            <a:xfrm>
              <a:off x="7060" y="3002"/>
              <a:ext cx="5080" cy="4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zh-CN" altLang="en-US" sz="2400" b="1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 </a:t>
              </a:r>
              <a:r>
                <a:rPr lang="zh-CN" altLang="en-US" sz="2400" b="1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套裙的款式</a:t>
              </a:r>
              <a:endParaRPr lang="zh-CN" altLang="en-US" sz="2400" b="1" spc="200" dirty="0">
                <a:solidFill>
                  <a:srgbClr val="000000"/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zh-CN" altLang="en-US" sz="2400" b="1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 职场的用色</a:t>
              </a:r>
              <a:endParaRPr lang="zh-CN" altLang="en-US" sz="2400" b="1" spc="200" dirty="0">
                <a:solidFill>
                  <a:srgbClr val="000000"/>
                </a:solidFill>
                <a:sym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zh-CN" altLang="en-US" sz="2400" b="1" spc="200" dirty="0">
                  <a:sym typeface="仿宋_GB2312" charset="-122"/>
                </a:rPr>
                <a:t> 配饰的使用</a:t>
              </a:r>
              <a:endParaRPr lang="zh-CN" altLang="en-US" sz="2400" b="1" spc="200" dirty="0">
                <a:sym typeface="仿宋_GB2312" charset="-122"/>
              </a:endParaRPr>
            </a:p>
            <a:p>
              <a:pPr>
                <a:lnSpc>
                  <a:spcPct val="200000"/>
                </a:lnSpc>
                <a:spcBef>
                  <a:spcPct val="0"/>
                </a:spcBef>
                <a:buFontTx/>
                <a:buAutoNum type="arabicPeriod"/>
              </a:pPr>
              <a:r>
                <a:rPr lang="zh-CN" altLang="en-US" sz="2400" b="1" spc="200" dirty="0">
                  <a:sym typeface="仿宋_GB2312" charset="-122"/>
                </a:rPr>
                <a:t> 穿着注意点</a:t>
              </a:r>
              <a:endParaRPr lang="zh-CN" altLang="en-US" sz="2400" b="1" spc="200" dirty="0">
                <a:sym typeface="仿宋_GB2312" charset="-122"/>
              </a:endParaRPr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5" y="2953"/>
              <a:ext cx="8098" cy="8098"/>
            </a:xfrm>
            <a:prstGeom prst="rect">
              <a:avLst/>
            </a:prstGeom>
          </p:spPr>
        </p:pic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367601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套裙穿着要点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294640"/>
            <a:ext cx="12192000" cy="5787390"/>
            <a:chOff x="0" y="464"/>
            <a:chExt cx="19200" cy="9114"/>
          </a:xfrm>
        </p:grpSpPr>
        <p:pic>
          <p:nvPicPr>
            <p:cNvPr id="5" name="图片 4" descr="团队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45" y="464"/>
              <a:ext cx="12151" cy="9114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0" y="4095"/>
              <a:ext cx="19200" cy="2753"/>
            </a:xfrm>
            <a:prstGeom prst="rect">
              <a:avLst/>
            </a:prstGeom>
            <a:solidFill>
              <a:schemeClr val="bg1">
                <a:lumMod val="50000"/>
                <a:alpha val="6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是什么决定了客户对我们的第一印象？</a:t>
              </a:r>
              <a:endParaRPr lang="zh-CN" altLang="en-US" sz="3600" b="1" dirty="0">
                <a:solidFill>
                  <a:schemeClr val="bg1"/>
                </a:solidFill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522730" y="1819910"/>
            <a:ext cx="9424670" cy="3923030"/>
            <a:chOff x="2214" y="2660"/>
            <a:chExt cx="14842" cy="6178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rcRect l="14150" t="7493" r="29072" b="31751"/>
            <a:stretch>
              <a:fillRect/>
            </a:stretch>
          </p:blipFill>
          <p:spPr>
            <a:xfrm>
              <a:off x="13221" y="2660"/>
              <a:ext cx="3835" cy="617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rcRect l="13045" t="5660" r="17551" b="19853"/>
            <a:stretch>
              <a:fillRect/>
            </a:stretch>
          </p:blipFill>
          <p:spPr>
            <a:xfrm>
              <a:off x="2214" y="2666"/>
              <a:ext cx="3820" cy="6172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rcRect l="10259" t="3537" r="33515" b="7885"/>
            <a:stretch>
              <a:fillRect/>
            </a:stretch>
          </p:blipFill>
          <p:spPr>
            <a:xfrm>
              <a:off x="7684" y="2660"/>
              <a:ext cx="3820" cy="6111"/>
            </a:xfrm>
            <a:prstGeom prst="rect">
              <a:avLst/>
            </a:prstGeom>
          </p:spPr>
        </p:pic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367601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套裙的款式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357630" y="1809750"/>
            <a:ext cx="9676765" cy="3937000"/>
            <a:chOff x="2090" y="2650"/>
            <a:chExt cx="15239" cy="6200"/>
          </a:xfrm>
        </p:grpSpPr>
        <p:pic>
          <p:nvPicPr>
            <p:cNvPr id="25605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8"/>
            <a:stretch>
              <a:fillRect/>
            </a:stretch>
          </p:blipFill>
          <p:spPr bwMode="auto">
            <a:xfrm>
              <a:off x="7628" y="2650"/>
              <a:ext cx="3945" cy="61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25603" name="Picture 2" descr="http://d05.res.meilishuo.net/pic/_o/7e/e4/525e25f1ddbfd34072c76c680a2d_500_500.jpe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88" t="-259" r="11022"/>
            <a:stretch>
              <a:fillRect/>
            </a:stretch>
          </p:blipFill>
          <p:spPr bwMode="auto">
            <a:xfrm>
              <a:off x="2090" y="2650"/>
              <a:ext cx="3852" cy="6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rcRect l="135492" t="10502" r="-127809" b="-11862"/>
            <a:stretch>
              <a:fillRect/>
            </a:stretch>
          </p:blipFill>
          <p:spPr>
            <a:xfrm>
              <a:off x="12820" y="3182"/>
              <a:ext cx="3977" cy="5067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rcRect l="21944" t="1243" r="23561" b="26699"/>
            <a:stretch>
              <a:fillRect/>
            </a:stretch>
          </p:blipFill>
          <p:spPr>
            <a:xfrm>
              <a:off x="13289" y="2650"/>
              <a:ext cx="4040" cy="6200"/>
            </a:xfrm>
            <a:prstGeom prst="rect">
              <a:avLst/>
            </a:prstGeom>
          </p:spPr>
        </p:pic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367601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套裙的款式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228199" y="1981200"/>
            <a:ext cx="8539308" cy="3740150"/>
            <a:chOff x="3042" y="2880"/>
            <a:chExt cx="13448" cy="5890"/>
          </a:xfrm>
        </p:grpSpPr>
        <p:pic>
          <p:nvPicPr>
            <p:cNvPr id="26634" name="Picture 12" descr="http://www.aimeili.com/tp/news/201401/2014113104249774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2" y="2880"/>
              <a:ext cx="7128" cy="58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1" name="Picture 6" descr="http://download.zhuokearts.com/Auction/2011/11/1/zc-7100-1341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71" y="3238"/>
              <a:ext cx="1517" cy="18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2" name="Picture 8" descr="http://www.yespearl.com/upimg/zhenzhu/t_jiezhi0328163016_0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14" y="5506"/>
              <a:ext cx="2114" cy="21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0" name="Picture 4" descr="http://image.ssgo.com/xxxl/310506_10_06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3F3F3"/>
                </a:clrFrom>
                <a:clrTo>
                  <a:srgbClr val="F3F3F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08" y="5825"/>
              <a:ext cx="2882" cy="2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33" name="Picture 10" descr="http://img4.vipshop.com/upload/merchandise/56952/ZOCAI-E00035-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88" b="11839"/>
            <a:stretch>
              <a:fillRect/>
            </a:stretch>
          </p:blipFill>
          <p:spPr bwMode="auto">
            <a:xfrm>
              <a:off x="14991" y="5914"/>
              <a:ext cx="1499" cy="1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629" name="Picture 2" descr="http://news.3158.cn/upimg/2/2012/0926/13486279823952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2" y="2880"/>
              <a:ext cx="3398" cy="3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367601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配饰的使用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099185" y="1346200"/>
            <a:ext cx="10451465" cy="4910455"/>
            <a:chOff x="2263" y="2273"/>
            <a:chExt cx="16459" cy="7733"/>
          </a:xfrm>
        </p:grpSpPr>
        <p:sp>
          <p:nvSpPr>
            <p:cNvPr id="27651" name="矩形 2"/>
            <p:cNvSpPr>
              <a:spLocks noChangeArrowheads="1"/>
            </p:cNvSpPr>
            <p:nvPr/>
          </p:nvSpPr>
          <p:spPr bwMode="auto">
            <a:xfrm>
              <a:off x="2263" y="3897"/>
              <a:ext cx="10718" cy="3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marL="720090" algn="just" hangingPunct="0">
                <a:lnSpc>
                  <a:spcPct val="150000"/>
                </a:lnSpc>
                <a:spcBef>
                  <a:spcPts val="600"/>
                </a:spcBef>
                <a:buFontTx/>
                <a:buAutoNum type="arabicPeriod"/>
              </a:pP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高度</a:t>
              </a:r>
              <a:r>
                <a:rPr lang="en-US" altLang="zh-CN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/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以</a:t>
              </a:r>
              <a:r>
                <a:rPr lang="zh-CN" altLang="en-US" sz="2000" spc="200" dirty="0">
                  <a:solidFill>
                    <a:srgbClr val="C00000"/>
                  </a:solidFill>
                  <a:sym typeface="微软雅黑" panose="020B0503020204020204" pitchFamily="34" charset="-122"/>
                </a:rPr>
                <a:t>中跟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皮鞋为最佳</a:t>
              </a:r>
              <a:r>
                <a:rPr lang="en-US" altLang="zh-CN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,</a:t>
              </a:r>
              <a:r>
                <a:rPr lang="zh-CN" altLang="zh-CN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或是平底鞋。</a:t>
              </a:r>
              <a:endPara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endParaRPr>
            </a:p>
            <a:p>
              <a:pPr marL="720090" algn="just" hangingPunct="0">
                <a:lnSpc>
                  <a:spcPct val="150000"/>
                </a:lnSpc>
                <a:spcBef>
                  <a:spcPts val="600"/>
                </a:spcBef>
                <a:buFontTx/>
                <a:buAutoNum type="arabicPeriod"/>
              </a:pP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款式</a:t>
              </a:r>
              <a:r>
                <a:rPr lang="en-US" altLang="zh-CN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/</a:t>
              </a:r>
              <a:r>
                <a:rPr lang="zh-CN" altLang="en-US" sz="2000" spc="200" dirty="0">
                  <a:solidFill>
                    <a:srgbClr val="C00000"/>
                  </a:solidFill>
                  <a:sym typeface="微软雅黑" panose="020B0503020204020204" pitchFamily="34" charset="-122"/>
                </a:rPr>
                <a:t>船式</a:t>
              </a:r>
              <a:r>
                <a:rPr lang="zh-CN" altLang="en-US" sz="2000" spc="200" dirty="0">
                  <a:sym typeface="微软雅黑" panose="020B0503020204020204" pitchFamily="34" charset="-122"/>
                </a:rPr>
                <a:t>皮鞋最佳，皮靴和皮凉鞋</a:t>
              </a:r>
              <a:r>
                <a:rPr lang="zh-CN" altLang="en-US" sz="2000" spc="200" dirty="0" smtClean="0">
                  <a:sym typeface="微软雅黑" panose="020B0503020204020204" pitchFamily="34" charset="-122"/>
                </a:rPr>
                <a:t>等都不合适，</a:t>
              </a:r>
              <a:r>
                <a:rPr lang="zh-CN" altLang="en-US" sz="2000" spc="200" dirty="0" smtClean="0">
                  <a:solidFill>
                    <a:srgbClr val="C00000"/>
                  </a:solidFill>
                  <a:sym typeface="微软雅黑" panose="020B0503020204020204" pitchFamily="34" charset="-122"/>
                </a:rPr>
                <a:t>不能穿露脚趾、脚跟</a:t>
              </a:r>
              <a:r>
                <a:rPr lang="zh-CN" altLang="en-US" sz="2000" spc="200" dirty="0" smtClean="0">
                  <a:sym typeface="微软雅黑" panose="020B0503020204020204" pitchFamily="34" charset="-122"/>
                </a:rPr>
                <a:t>或拖鞋式皮鞋。</a:t>
              </a:r>
              <a:endParaRPr lang="en-US" altLang="zh-CN" sz="2000" spc="200" dirty="0">
                <a:sym typeface="微软雅黑" panose="020B0503020204020204" pitchFamily="34" charset="-122"/>
              </a:endParaRPr>
            </a:p>
            <a:p>
              <a:pPr marL="720090" algn="just" hangingPunct="0">
                <a:lnSpc>
                  <a:spcPct val="150000"/>
                </a:lnSpc>
                <a:spcBef>
                  <a:spcPts val="600"/>
                </a:spcBef>
                <a:buFontTx/>
                <a:buAutoNum type="arabicPeriod" startAt="3"/>
              </a:pPr>
              <a:r>
                <a:rPr lang="zh-CN" altLang="en-US" sz="2000" spc="200" dirty="0">
                  <a:sym typeface="微软雅黑" panose="020B0503020204020204" pitchFamily="34" charset="-122"/>
                </a:rPr>
                <a:t>颜色</a:t>
              </a:r>
              <a:r>
                <a:rPr lang="en-US" altLang="zh-CN" sz="2000" spc="200" dirty="0">
                  <a:sym typeface="微软雅黑" panose="020B0503020204020204" pitchFamily="34" charset="-122"/>
                </a:rPr>
                <a:t>/</a:t>
              </a:r>
              <a:r>
                <a:rPr lang="zh-CN" altLang="en-US" sz="2000" spc="200" dirty="0">
                  <a:sym typeface="微软雅黑" panose="020B0503020204020204" pitchFamily="34" charset="-122"/>
                </a:rPr>
                <a:t>与套裙色彩一致的皮鞋。</a:t>
              </a:r>
              <a:endParaRPr lang="en-US" altLang="zh-CN" sz="2000" spc="200" dirty="0">
                <a:sym typeface="微软雅黑" panose="020B0503020204020204" pitchFamily="34" charset="-122"/>
              </a:endParaRPr>
            </a:p>
          </p:txBody>
        </p:sp>
        <p:pic>
          <p:nvPicPr>
            <p:cNvPr id="4" name="图片 3" descr="cc3d3cfcf19ff1c21c3f42dda577d2b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93" y="2273"/>
              <a:ext cx="3307" cy="4407"/>
            </a:xfrm>
            <a:prstGeom prst="rect">
              <a:avLst/>
            </a:prstGeom>
          </p:spPr>
        </p:pic>
        <p:pic>
          <p:nvPicPr>
            <p:cNvPr id="5" name="图片 4" descr="8579d7687faad1eb92101c711f973e5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360" y="5526"/>
              <a:ext cx="3362" cy="4480"/>
            </a:xfrm>
            <a:prstGeom prst="rect">
              <a:avLst/>
            </a:prstGeom>
          </p:spPr>
        </p:pic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367601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皮鞋穿着要点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644650" y="1857375"/>
            <a:ext cx="10720705" cy="4980305"/>
            <a:chOff x="2590" y="2925"/>
            <a:chExt cx="16883" cy="7843"/>
          </a:xfrm>
        </p:grpSpPr>
        <p:sp>
          <p:nvSpPr>
            <p:cNvPr id="28675" name="矩形 2"/>
            <p:cNvSpPr>
              <a:spLocks noChangeArrowheads="1"/>
            </p:cNvSpPr>
            <p:nvPr/>
          </p:nvSpPr>
          <p:spPr bwMode="auto">
            <a:xfrm>
              <a:off x="2590" y="3025"/>
              <a:ext cx="11550" cy="4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342900" indent="-342900"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marL="457200" indent="-457200" algn="just" hangingPunct="0">
                <a:lnSpc>
                  <a:spcPct val="150000"/>
                </a:lnSpc>
                <a:spcBef>
                  <a:spcPts val="600"/>
                </a:spcBef>
                <a:buFont typeface="+mj-lt"/>
                <a:buAutoNum type="arabicPeriod"/>
              </a:pP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颜色</a:t>
              </a:r>
              <a:r>
                <a:rPr lang="en-US" altLang="zh-CN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/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宜为</a:t>
              </a:r>
              <a:r>
                <a:rPr lang="zh-CN" altLang="en-US" sz="2000" spc="200" dirty="0">
                  <a:solidFill>
                    <a:srgbClr val="FF0000"/>
                  </a:solidFill>
                  <a:sym typeface="微软雅黑" panose="020B0503020204020204" pitchFamily="34" charset="-122"/>
                </a:rPr>
                <a:t>肉色单色</a:t>
              </a:r>
              <a:r>
                <a:rPr lang="zh-CN" altLang="en-US" sz="2000" spc="200" dirty="0" smtClean="0">
                  <a:solidFill>
                    <a:srgbClr val="000000"/>
                  </a:solidFill>
                  <a:sym typeface="微软雅黑" panose="020B0503020204020204" pitchFamily="34" charset="-122"/>
                </a:rPr>
                <a:t>；</a:t>
              </a:r>
              <a:endPara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endParaRPr>
            </a:p>
            <a:p>
              <a:pPr marL="457200" indent="-457200" algn="just" hangingPunct="0">
                <a:lnSpc>
                  <a:spcPct val="150000"/>
                </a:lnSpc>
                <a:spcBef>
                  <a:spcPts val="600"/>
                </a:spcBef>
                <a:buFont typeface="+mj-lt"/>
                <a:buAutoNum type="arabicPeriod"/>
              </a:pP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款式</a:t>
              </a:r>
              <a:r>
                <a:rPr lang="en-US" altLang="zh-CN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/</a:t>
              </a:r>
              <a:r>
                <a:rPr lang="zh-CN" altLang="en-US" sz="2000" spc="200" dirty="0">
                  <a:solidFill>
                    <a:srgbClr val="FF0000"/>
                  </a:solidFill>
                  <a:sym typeface="微软雅黑" panose="020B0503020204020204" pitchFamily="34" charset="-122"/>
                </a:rPr>
                <a:t>高筒袜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和</a:t>
              </a:r>
              <a:r>
                <a:rPr lang="zh-CN" altLang="en-US" sz="2000" spc="200" dirty="0">
                  <a:solidFill>
                    <a:srgbClr val="FF0000"/>
                  </a:solidFill>
                  <a:sym typeface="微软雅黑" panose="020B0503020204020204" pitchFamily="34" charset="-122"/>
                </a:rPr>
                <a:t>连裤袜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是套裙的标准搭配，切勿将</a:t>
              </a:r>
              <a:r>
                <a:rPr lang="zh-CN" altLang="en-US" sz="2000" spc="200" dirty="0" smtClean="0">
                  <a:solidFill>
                    <a:srgbClr val="000000"/>
                  </a:solidFill>
                  <a:sym typeface="微软雅黑" panose="020B0503020204020204" pitchFamily="34" charset="-122"/>
                </a:rPr>
                <a:t>健美裤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、九分裤等裤装当成袜子来穿；</a:t>
              </a:r>
              <a:endPara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endParaRPr>
            </a:p>
            <a:p>
              <a:pPr marL="457200" indent="-457200" algn="just" hangingPunct="0">
                <a:lnSpc>
                  <a:spcPct val="150000"/>
                </a:lnSpc>
                <a:spcBef>
                  <a:spcPts val="600"/>
                </a:spcBef>
                <a:buFont typeface="+mj-lt"/>
                <a:buAutoNum type="arabicPeriod"/>
              </a:pPr>
              <a:r>
                <a:rPr lang="zh-CN" altLang="en-US" sz="2000" spc="200" dirty="0" smtClean="0">
                  <a:solidFill>
                    <a:srgbClr val="000000"/>
                  </a:solidFill>
                  <a:sym typeface="微软雅黑" panose="020B0503020204020204" pitchFamily="34" charset="-122"/>
                </a:rPr>
                <a:t>图案</a:t>
              </a:r>
              <a:r>
                <a:rPr lang="en-US" altLang="zh-CN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/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忌过分一样图案护着网眼的丝袜或发光发亮的；</a:t>
              </a:r>
              <a:endPara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endParaRPr>
            </a:p>
            <a:p>
              <a:pPr marL="457200" indent="-457200" algn="just" hangingPunct="0">
                <a:lnSpc>
                  <a:spcPct val="150000"/>
                </a:lnSpc>
                <a:spcBef>
                  <a:spcPts val="600"/>
                </a:spcBef>
                <a:buFont typeface="+mj-lt"/>
                <a:buAutoNum type="arabicPeriod"/>
              </a:pPr>
              <a:r>
                <a:rPr lang="zh-CN" altLang="en-US" sz="2000" spc="200" dirty="0" smtClean="0">
                  <a:solidFill>
                    <a:srgbClr val="000000"/>
                  </a:solidFill>
                  <a:sym typeface="微软雅黑" panose="020B0503020204020204" pitchFamily="34" charset="-122"/>
                </a:rPr>
                <a:t>长度</a:t>
              </a:r>
              <a:r>
                <a:rPr lang="en-US" altLang="zh-CN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/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适中，</a:t>
              </a:r>
              <a:r>
                <a:rPr lang="zh-CN" altLang="en-US" sz="2000" spc="200" dirty="0">
                  <a:solidFill>
                    <a:srgbClr val="FF0000"/>
                  </a:solidFill>
                  <a:sym typeface="微软雅黑" panose="020B0503020204020204" pitchFamily="34" charset="-122"/>
                </a:rPr>
                <a:t>不可露袜边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，避免出现</a:t>
              </a:r>
              <a:r>
                <a:rPr lang="zh-CN" altLang="en-US" sz="2000" spc="200" dirty="0">
                  <a:solidFill>
                    <a:srgbClr val="FF0000"/>
                  </a:solidFill>
                  <a:sym typeface="微软雅黑" panose="020B0503020204020204" pitchFamily="34" charset="-122"/>
                </a:rPr>
                <a:t>三截腿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（半截裙</a:t>
              </a:r>
              <a:r>
                <a:rPr lang="zh-CN" altLang="en-US" sz="2000" spc="200" dirty="0" smtClean="0">
                  <a:solidFill>
                    <a:srgbClr val="000000"/>
                  </a:solidFill>
                  <a:sym typeface="微软雅黑" panose="020B0503020204020204" pitchFamily="34" charset="-122"/>
                </a:rPr>
                <a:t>、半截</a:t>
              </a:r>
              <a:r>
                <a:rPr lang="zh-CN" altLang="en-US" sz="2000" spc="200" dirty="0">
                  <a:solidFill>
                    <a:srgbClr val="000000"/>
                  </a:solidFill>
                  <a:sym typeface="微软雅黑" panose="020B0503020204020204" pitchFamily="34" charset="-122"/>
                </a:rPr>
                <a:t>袜子、一截小腿）</a:t>
              </a:r>
              <a:endParaRPr lang="en-US" altLang="zh-CN" sz="2000" spc="200" dirty="0">
                <a:solidFill>
                  <a:srgbClr val="000000"/>
                </a:solidFill>
                <a:sym typeface="微软雅黑" panose="020B0503020204020204" pitchFamily="34" charset="-122"/>
              </a:endParaRPr>
            </a:p>
          </p:txBody>
        </p:sp>
        <p:pic>
          <p:nvPicPr>
            <p:cNvPr id="1026" name="Picture 2" descr="http://image.99114.com/2013/11/30/567d2adced734f90ab0869b28ed33f43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>
                    <a:alpha val="100000"/>
                  </a:srgbClr>
                </a:clrFrom>
                <a:clrTo>
                  <a:srgbClr val="FFFFFF">
                    <a:alpha val="10000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34" r="45933"/>
            <a:stretch>
              <a:fillRect/>
            </a:stretch>
          </p:blipFill>
          <p:spPr bwMode="auto">
            <a:xfrm flipH="1">
              <a:off x="15478" y="2925"/>
              <a:ext cx="3995" cy="7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367601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袜子穿着要点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20498" y="864275"/>
            <a:ext cx="10122753" cy="4975134"/>
            <a:chOff x="1450" y="1361"/>
            <a:chExt cx="15941" cy="7835"/>
          </a:xfrm>
        </p:grpSpPr>
        <p:pic>
          <p:nvPicPr>
            <p:cNvPr id="29699" name="Picture 6" descr="http://photocdn.sohu.com/20110808/Img315743256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6" r="6494" b="9401"/>
            <a:stretch>
              <a:fillRect/>
            </a:stretch>
          </p:blipFill>
          <p:spPr bwMode="auto">
            <a:xfrm>
              <a:off x="1450" y="1925"/>
              <a:ext cx="3817" cy="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0" name="Picture 10" descr="http://img208.poco.cn/mypoco/myphoto/20101216/18/54704062201012161828592135713264862_002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0"/>
            <a:stretch>
              <a:fillRect/>
            </a:stretch>
          </p:blipFill>
          <p:spPr bwMode="auto">
            <a:xfrm>
              <a:off x="5756" y="1634"/>
              <a:ext cx="3710" cy="4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5" name="Picture 22" descr="http://f.hiphotos.baidu.com/zhidao/wh%3D600%2C800/sign=717681bd3a292df59796a4138c017058/2934349b033b5bb52c72646c36d3d539b700bcff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" y="1989"/>
              <a:ext cx="1357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11" name="Picture 8" descr="http://d02.res.meilishuo.net/pic/_o/1a/c4/4ae4c808cd18940ed6446701e6d6_512_512.c1.jpg_4088fd51_s1_q0_150_5_0_226_80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470" t="29056" r="1279"/>
            <a:stretch>
              <a:fillRect/>
            </a:stretch>
          </p:blipFill>
          <p:spPr bwMode="auto">
            <a:xfrm>
              <a:off x="9888" y="3498"/>
              <a:ext cx="1247" cy="1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6" name="Picture 26" descr="http://fashion.miss-no1.com/uploadfilen/2009/10/16/16/img263336295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123" t="13010" r="9804" b="13309"/>
            <a:stretch>
              <a:fillRect/>
            </a:stretch>
          </p:blipFill>
          <p:spPr bwMode="auto">
            <a:xfrm>
              <a:off x="11637" y="4240"/>
              <a:ext cx="1107" cy="2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698" name="Picture 4" descr="http://images.qianlong.com/mmsource/images/2012/09/14/debby160825186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96"/>
            <a:stretch>
              <a:fillRect/>
            </a:stretch>
          </p:blipFill>
          <p:spPr bwMode="auto">
            <a:xfrm>
              <a:off x="13294" y="1361"/>
              <a:ext cx="3997" cy="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1" name="Picture 14" descr="http://photocdn.sohu.com/20130311/Img368421604.jp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24" t="4480" r="4858" b="3189"/>
            <a:stretch>
              <a:fillRect/>
            </a:stretch>
          </p:blipFill>
          <p:spPr bwMode="auto">
            <a:xfrm rot="653998">
              <a:off x="4662" y="6205"/>
              <a:ext cx="1797" cy="2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2" name="Picture 8" descr="http://photocdn.sohu.com/20110813/Img316237684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4" y="6086"/>
              <a:ext cx="3255" cy="3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3" name="Picture 6" descr="http://img3.imgtn.bdimg.com/it/u=1152122744,1688070709&amp;fm=11&amp;gp=0.jpg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23515"/>
            <a:stretch>
              <a:fillRect/>
            </a:stretch>
          </p:blipFill>
          <p:spPr bwMode="auto">
            <a:xfrm>
              <a:off x="11410" y="7235"/>
              <a:ext cx="1595" cy="1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9709" name="组合 4"/>
            <p:cNvGrpSpPr/>
            <p:nvPr/>
          </p:nvGrpSpPr>
          <p:grpSpPr bwMode="auto">
            <a:xfrm>
              <a:off x="13177" y="7060"/>
              <a:ext cx="1763" cy="1325"/>
              <a:chOff x="0" y="0"/>
              <a:chExt cx="1118684" cy="840159"/>
            </a:xfrm>
          </p:grpSpPr>
          <p:grpSp>
            <p:nvGrpSpPr>
              <p:cNvPr id="29713" name="组合 2"/>
              <p:cNvGrpSpPr/>
              <p:nvPr/>
            </p:nvGrpSpPr>
            <p:grpSpPr bwMode="auto">
              <a:xfrm>
                <a:off x="0" y="48104"/>
                <a:ext cx="1118684" cy="792055"/>
                <a:chOff x="0" y="0"/>
                <a:chExt cx="1118684" cy="792055"/>
              </a:xfrm>
            </p:grpSpPr>
            <p:pic>
              <p:nvPicPr>
                <p:cNvPr id="29715" name="Picture 20" descr="http://images.qianlong.com/mmsource/images/2012/09/14/debby160824182.jpg"/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65639" r="65619" b="5571"/>
                <a:stretch>
                  <a:fillRect/>
                </a:stretch>
              </p:blipFill>
              <p:spPr bwMode="auto">
                <a:xfrm>
                  <a:off x="0" y="36149"/>
                  <a:ext cx="902669" cy="75590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9716" name="矩形 1"/>
                <p:cNvSpPr>
                  <a:spLocks noChangeArrowheads="1"/>
                </p:cNvSpPr>
                <p:nvPr/>
              </p:nvSpPr>
              <p:spPr bwMode="auto">
                <a:xfrm>
                  <a:off x="504035" y="0"/>
                  <a:ext cx="614649" cy="41158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>
                    <a:lnSpc>
                      <a:spcPct val="150000"/>
                    </a:lnSpc>
                    <a:spcBef>
                      <a:spcPct val="20000"/>
                    </a:spcBef>
                    <a:buBlip>
                      <a:blip r:embed="rId12"/>
                    </a:buBlip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Times New Roman" panose="02020603050405020304" pitchFamily="18" charset="0"/>
                    </a:defRPr>
                  </a:lvl1pPr>
                  <a:lvl2pPr marL="742950" indent="-285750">
                    <a:lnSpc>
                      <a:spcPct val="150000"/>
                    </a:lnSpc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Times New Roman" panose="02020603050405020304" pitchFamily="18" charset="0"/>
                    </a:defRPr>
                  </a:lvl2pPr>
                  <a:lvl3pPr marL="1143000" indent="-228600">
                    <a:lnSpc>
                      <a:spcPct val="150000"/>
                    </a:lnSpc>
                    <a:spcBef>
                      <a:spcPct val="20000"/>
                    </a:spcBef>
                    <a:buChar char="•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Times New Roman" panose="02020603050405020304" pitchFamily="18" charset="0"/>
                    </a:defRPr>
                  </a:lvl3pPr>
                  <a:lvl4pPr marL="1600200" indent="-228600">
                    <a:lnSpc>
                      <a:spcPct val="150000"/>
                    </a:lnSpc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Times New Roman" panose="02020603050405020304" pitchFamily="18" charset="0"/>
                    </a:defRPr>
                  </a:lvl4pPr>
                  <a:lvl5pPr marL="2057400" indent="-228600">
                    <a:lnSpc>
                      <a:spcPct val="150000"/>
                    </a:lnSpc>
                    <a:spcBef>
                      <a:spcPct val="20000"/>
                    </a:spcBef>
                    <a:buChar char="»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lnSpc>
                      <a:spcPct val="150000"/>
                    </a:lnSpc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800">
                      <a:solidFill>
                        <a:schemeClr val="tx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Times New Roman" panose="02020603050405020304" pitchFamily="18" charset="0"/>
                    </a:defRPr>
                  </a:lvl9pPr>
                </a:lstStyle>
                <a:p>
                  <a:pPr>
                    <a:spcBef>
                      <a:spcPct val="0"/>
                    </a:spcBef>
                    <a:buFontTx/>
                    <a:buNone/>
                  </a:pPr>
                  <a:endParaRPr lang="zh-CN" altLang="zh-CN" sz="1600">
                    <a:latin typeface="仿宋_GB2312" charset="-122"/>
                    <a:ea typeface="宋体" panose="02010600030101010101" pitchFamily="2" charset="-122"/>
                    <a:sym typeface="仿宋_GB2312" charset="-122"/>
                  </a:endParaRPr>
                </a:p>
              </p:txBody>
            </p:sp>
          </p:grpSp>
          <p:sp>
            <p:nvSpPr>
              <p:cNvPr id="29714" name="矩形 3"/>
              <p:cNvSpPr>
                <a:spLocks noChangeArrowheads="1"/>
              </p:cNvSpPr>
              <p:nvPr/>
            </p:nvSpPr>
            <p:spPr bwMode="auto">
              <a:xfrm>
                <a:off x="288020" y="0"/>
                <a:ext cx="216015" cy="1679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lnSpc>
                    <a:spcPct val="150000"/>
                  </a:lnSpc>
                  <a:spcBef>
                    <a:spcPct val="20000"/>
                  </a:spcBef>
                  <a:buBlip>
                    <a:blip r:embed="rId12"/>
                  </a:buBlip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defRPr>
                </a:lvl1pPr>
                <a:lvl2pPr marL="742950" indent="-285750">
                  <a:lnSpc>
                    <a:spcPct val="150000"/>
                  </a:lnSpc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defRPr>
                </a:lvl2pPr>
                <a:lvl3pPr marL="1143000" indent="-228600">
                  <a:lnSpc>
                    <a:spcPct val="150000"/>
                  </a:lnSpc>
                  <a:spcBef>
                    <a:spcPct val="20000"/>
                  </a:spcBef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defRPr>
                </a:lvl3pPr>
                <a:lvl4pPr marL="1600200" indent="-228600">
                  <a:lnSpc>
                    <a:spcPct val="150000"/>
                  </a:lnSpc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defRPr>
                </a:lvl4pPr>
                <a:lvl5pPr marL="2057400" indent="-228600">
                  <a:lnSpc>
                    <a:spcPct val="150000"/>
                  </a:lnSpc>
                  <a:spcBef>
                    <a:spcPct val="20000"/>
                  </a:spcBef>
                  <a:buChar char="»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defRPr>
                </a:lvl5pPr>
                <a:lvl6pPr marL="25146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defRPr>
                </a:lvl6pPr>
                <a:lvl7pPr marL="29718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defRPr>
                </a:lvl7pPr>
                <a:lvl8pPr marL="34290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defRPr>
                </a:lvl8pPr>
                <a:lvl9pPr marL="3886200" indent="-228600" eaLnBrk="0" fontAlgn="base" hangingPunct="0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Times New Roman" panose="02020603050405020304" pitchFamily="18" charset="0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zh-CN" altLang="zh-CN" sz="1600">
                  <a:latin typeface="仿宋_GB2312" charset="-122"/>
                  <a:ea typeface="宋体" panose="02010600030101010101" pitchFamily="2" charset="-122"/>
                  <a:sym typeface="仿宋_GB2312" charset="-122"/>
                </a:endParaRPr>
              </a:p>
            </p:txBody>
          </p:sp>
        </p:grpSp>
        <p:pic>
          <p:nvPicPr>
            <p:cNvPr id="29710" name="Picture 4" descr="http://file.huitao.net/images/sp/bao/uploaded/i6/T1gJBpXoVlXXbAdgs1_040939.jpg"/>
            <p:cNvPicPr>
              <a:picLocks noChangeAspect="1" noChangeArrowheads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07" t="39523" r="30074" b="26285"/>
            <a:stretch>
              <a:fillRect/>
            </a:stretch>
          </p:blipFill>
          <p:spPr bwMode="auto">
            <a:xfrm>
              <a:off x="15786" y="5714"/>
              <a:ext cx="1565" cy="1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704" name="Picture 18" descr="http://d01.res.meilishuo.net/pic/_o/04/d1/4bb7329dcf022fa7f7ac2aa9649d_818_582.c1.jpg"/>
            <p:cNvPicPr>
              <a:picLocks noChangeAspect="1" noChangeArrowheads="1"/>
            </p:cNvPicPr>
            <p:nvPr/>
          </p:nvPicPr>
          <p:blipFill>
            <a:blip r:embed="rId14">
              <a:clrChange>
                <a:clrFrom>
                  <a:srgbClr val="EDEDED"/>
                </a:clrFrom>
                <a:clrTo>
                  <a:srgbClr val="EDEDE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15" r="8559" b="8788"/>
            <a:stretch>
              <a:fillRect/>
            </a:stretch>
          </p:blipFill>
          <p:spPr bwMode="auto">
            <a:xfrm>
              <a:off x="15393" y="7785"/>
              <a:ext cx="1998" cy="1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712" name="Text Box 20"/>
            <p:cNvSpPr txBox="1">
              <a:spLocks noChangeArrowheads="1"/>
            </p:cNvSpPr>
            <p:nvPr/>
          </p:nvSpPr>
          <p:spPr bwMode="auto">
            <a:xfrm>
              <a:off x="1587" y="7235"/>
              <a:ext cx="1905" cy="1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1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zh-CN" sz="3200" b="1" dirty="0">
                  <a:solidFill>
                    <a:srgbClr val="C00000"/>
                  </a:solidFill>
                  <a:sym typeface="仿宋_GB2312" charset="-122"/>
                </a:rPr>
                <a:t>总 结</a:t>
              </a:r>
              <a:endParaRPr lang="zh-CN" altLang="zh-CN" sz="3200" b="1" dirty="0">
                <a:solidFill>
                  <a:srgbClr val="C00000"/>
                </a:solidFill>
                <a:sym typeface="仿宋_GB231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252345" y="2829560"/>
            <a:ext cx="5191125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spc="200" dirty="0">
                <a:solidFill>
                  <a:schemeClr val="accent1"/>
                </a:solidFill>
                <a:uFillTx/>
              </a:rPr>
              <a:t>二</a:t>
            </a:r>
            <a:r>
              <a:rPr lang="en-US" altLang="zh-CN" sz="6000" b="1" spc="200" dirty="0">
                <a:solidFill>
                  <a:schemeClr val="accent1"/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6000" b="1" spc="200" dirty="0">
                <a:solidFill>
                  <a:schemeClr val="accent1"/>
                </a:solidFill>
                <a:uFillTx/>
              </a:rPr>
              <a:t>仪态礼仪</a:t>
            </a:r>
            <a:endParaRPr lang="zh-CN" altLang="en-US" sz="6000" b="1" spc="200" dirty="0">
              <a:solidFill>
                <a:schemeClr val="accent1"/>
              </a:solidFill>
              <a:uFillTx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599555" y="0"/>
            <a:ext cx="5591810" cy="6858000"/>
            <a:chOff x="10393" y="0"/>
            <a:chExt cx="8806" cy="10800"/>
          </a:xfrm>
        </p:grpSpPr>
        <p:sp>
          <p:nvSpPr>
            <p:cNvPr id="39" name="任意多边形 38"/>
            <p:cNvSpPr/>
            <p:nvPr/>
          </p:nvSpPr>
          <p:spPr bwMode="auto">
            <a:xfrm>
              <a:off x="10393" y="0"/>
              <a:ext cx="8807" cy="108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1"/>
              <a:srcRect/>
              <a:stretch>
                <a:fillRect l="-42104" r="-41914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 rot="0">
              <a:off x="13679" y="0"/>
              <a:ext cx="942" cy="1998"/>
              <a:chOff x="8276754" y="0"/>
              <a:chExt cx="924118" cy="1958975"/>
            </a:xfrm>
          </p:grpSpPr>
          <p:sp>
            <p:nvSpPr>
              <p:cNvPr id="41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10393" y="0"/>
              <a:ext cx="4397" cy="108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pic>
        <p:nvPicPr>
          <p:cNvPr id="31747" name="Picture 9" descr="http://img04.tooopen.com/images/20121027/tooopen_2012102717225918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82"/>
          <a:stretch>
            <a:fillRect/>
          </a:stretch>
        </p:blipFill>
        <p:spPr bwMode="auto">
          <a:xfrm>
            <a:off x="2586355" y="972185"/>
            <a:ext cx="9097645" cy="5877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95885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站姿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3610610" y="1489075"/>
            <a:ext cx="4971415" cy="737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2400" spc="200" dirty="0" smtClean="0">
                <a:solidFill>
                  <a:schemeClr val="tx1"/>
                </a:solidFill>
                <a:uFillTx/>
                <a:sym typeface="仿宋_GB2312" charset="-122"/>
              </a:rPr>
              <a:t>头正</a:t>
            </a:r>
            <a:r>
              <a:rPr lang="en-US" altLang="zh-CN" sz="2400" spc="200" dirty="0" smtClean="0">
                <a:solidFill>
                  <a:schemeClr val="tx1"/>
                </a:solidFill>
                <a:uFillTx/>
                <a:sym typeface="仿宋_GB2312" charset="-122"/>
              </a:rPr>
              <a:t>	</a:t>
            </a:r>
            <a:r>
              <a:rPr lang="zh-CN" altLang="en-US" sz="2400" spc="200" dirty="0" smtClean="0">
                <a:solidFill>
                  <a:schemeClr val="tx1"/>
                </a:solidFill>
                <a:uFillTx/>
                <a:sym typeface="仿宋_GB2312" charset="-122"/>
              </a:rPr>
              <a:t>肩平</a:t>
            </a:r>
            <a:r>
              <a:rPr lang="en-US" altLang="zh-CN" sz="2400" spc="200" dirty="0" smtClean="0">
                <a:solidFill>
                  <a:schemeClr val="tx1"/>
                </a:solidFill>
                <a:uFillTx/>
                <a:sym typeface="仿宋_GB2312" charset="-122"/>
              </a:rPr>
              <a:t>	</a:t>
            </a:r>
            <a:r>
              <a:rPr lang="zh-CN" altLang="en-US" sz="2400" spc="200" dirty="0" smtClean="0">
                <a:solidFill>
                  <a:schemeClr val="tx1"/>
                </a:solidFill>
                <a:uFillTx/>
                <a:sym typeface="仿宋_GB2312" charset="-122"/>
              </a:rPr>
              <a:t>臂垂</a:t>
            </a:r>
            <a:r>
              <a:rPr lang="en-US" altLang="zh-CN" sz="2400" spc="200" dirty="0" smtClean="0">
                <a:solidFill>
                  <a:schemeClr val="tx1"/>
                </a:solidFill>
                <a:uFillTx/>
                <a:sym typeface="仿宋_GB2312" charset="-122"/>
              </a:rPr>
              <a:t>	</a:t>
            </a:r>
            <a:r>
              <a:rPr lang="zh-CN" altLang="en-US" sz="2400" spc="200" dirty="0" smtClean="0">
                <a:solidFill>
                  <a:schemeClr val="tx1"/>
                </a:solidFill>
                <a:uFillTx/>
                <a:sym typeface="仿宋_GB2312" charset="-122"/>
              </a:rPr>
              <a:t>躯挺</a:t>
            </a:r>
            <a:r>
              <a:rPr lang="en-US" altLang="zh-CN" sz="2400" spc="200" dirty="0" smtClean="0">
                <a:solidFill>
                  <a:schemeClr val="tx1"/>
                </a:solidFill>
                <a:uFillTx/>
                <a:sym typeface="仿宋_GB2312" charset="-122"/>
              </a:rPr>
              <a:t>	</a:t>
            </a:r>
            <a:r>
              <a:rPr lang="zh-CN" altLang="en-US" sz="2400" spc="200" dirty="0" smtClean="0">
                <a:solidFill>
                  <a:schemeClr val="tx1"/>
                </a:solidFill>
                <a:uFillTx/>
                <a:sym typeface="仿宋_GB2312" charset="-122"/>
              </a:rPr>
              <a:t>腿直</a:t>
            </a:r>
            <a:r>
              <a:rPr lang="en-US" altLang="zh-CN" dirty="0" smtClean="0">
                <a:sym typeface="仿宋_GB2312" charset="-122"/>
              </a:rPr>
              <a:t>    </a:t>
            </a:r>
            <a:r>
              <a:rPr lang="zh-CN" altLang="en-US" dirty="0" smtClean="0">
                <a:sym typeface="仿宋_GB2312" charset="-122"/>
              </a:rPr>
              <a:t> </a:t>
            </a:r>
            <a:endParaRPr lang="zh-CN" altLang="en-US" dirty="0">
              <a:sym typeface="仿宋_GB231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4250" y="2350135"/>
            <a:ext cx="7683500" cy="455676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2447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规范的站姿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pic>
        <p:nvPicPr>
          <p:cNvPr id="33795" name="Picture 6" descr="http://img8.3lian.com/yzhu/04/5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8"/>
          <a:stretch>
            <a:fillRect/>
          </a:stretch>
        </p:blipFill>
        <p:spPr bwMode="auto">
          <a:xfrm>
            <a:off x="2732405" y="1621790"/>
            <a:ext cx="6727825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2447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坐姿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单圆角矩形 3"/>
          <p:cNvSpPr/>
          <p:nvPr/>
        </p:nvSpPr>
        <p:spPr>
          <a:xfrm>
            <a:off x="7077075" y="5758815"/>
            <a:ext cx="2320290" cy="142875"/>
          </a:xfrm>
          <a:prstGeom prst="round1Rect">
            <a:avLst/>
          </a:prstGeom>
          <a:solidFill>
            <a:srgbClr val="EBE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686300" y="2091055"/>
            <a:ext cx="282003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800" b="1" spc="2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人无礼则不生</a:t>
            </a:r>
            <a:endParaRPr lang="zh-CN" altLang="en-US" sz="2800" b="1" spc="20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800" b="1" spc="2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事无礼则不成</a:t>
            </a:r>
            <a:endParaRPr lang="zh-CN" altLang="en-US" sz="2800" b="1" spc="20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>
              <a:lnSpc>
                <a:spcPct val="200000"/>
              </a:lnSpc>
              <a:buFont typeface="Wingdings" panose="05000000000000000000" charset="0"/>
              <a:buNone/>
            </a:pPr>
            <a:r>
              <a:rPr lang="zh-CN" altLang="en-US" sz="2800" b="1" spc="2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国无礼则不宁</a:t>
            </a:r>
            <a:endParaRPr lang="zh-CN" altLang="en-US" sz="2800" b="1" spc="20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3cbbb763b5fd9a4e335c7742d10f8b47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07680" y="2195830"/>
            <a:ext cx="5073015" cy="5073015"/>
          </a:xfrm>
          <a:prstGeom prst="rect">
            <a:avLst/>
          </a:prstGeom>
        </p:spPr>
      </p:pic>
      <p:sp>
        <p:nvSpPr>
          <p:cNvPr id="10" name=" 10"/>
          <p:cNvSpPr/>
          <p:nvPr/>
        </p:nvSpPr>
        <p:spPr bwMode="auto">
          <a:xfrm>
            <a:off x="4453890" y="2550160"/>
            <a:ext cx="309245" cy="29972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 10"/>
          <p:cNvSpPr/>
          <p:nvPr/>
        </p:nvSpPr>
        <p:spPr bwMode="auto">
          <a:xfrm>
            <a:off x="4453890" y="3392805"/>
            <a:ext cx="309245" cy="29972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 10"/>
          <p:cNvSpPr/>
          <p:nvPr/>
        </p:nvSpPr>
        <p:spPr bwMode="auto">
          <a:xfrm>
            <a:off x="4453890" y="4214495"/>
            <a:ext cx="309245" cy="29972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34823" name="TextBox 1"/>
          <p:cNvSpPr txBox="1">
            <a:spLocks noChangeArrowheads="1"/>
          </p:cNvSpPr>
          <p:nvPr/>
        </p:nvSpPr>
        <p:spPr bwMode="auto">
          <a:xfrm>
            <a:off x="2544445" y="1351915"/>
            <a:ext cx="2463800" cy="2306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spc="200" dirty="0">
                <a:solidFill>
                  <a:schemeClr val="tx1"/>
                </a:solidFill>
                <a:uFillTx/>
                <a:ea typeface="微软雅黑" panose="020B0503020204020204" pitchFamily="34" charset="-122"/>
                <a:sym typeface="仿宋_GB2312" charset="-122"/>
              </a:rPr>
              <a:t>女士坐姿：</a:t>
            </a:r>
            <a:endParaRPr lang="zh-CN" altLang="en-US" sz="2400" spc="200" dirty="0">
              <a:solidFill>
                <a:schemeClr val="tx1"/>
              </a:solidFill>
              <a:uFillTx/>
              <a:ea typeface="微软雅黑" panose="020B0503020204020204" pitchFamily="34" charset="-122"/>
              <a:sym typeface="仿宋_GB2312" charset="-122"/>
            </a:endParaRPr>
          </a:p>
          <a:p>
            <a:pPr lvl="1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spc="200" dirty="0">
                <a:solidFill>
                  <a:schemeClr val="tx1"/>
                </a:solidFill>
                <a:uFillTx/>
                <a:ea typeface="微软雅黑" panose="020B0503020204020204" pitchFamily="34" charset="-122"/>
                <a:sym typeface="仿宋_GB2312" charset="-122"/>
              </a:rPr>
              <a:t> </a:t>
            </a:r>
            <a:r>
              <a:rPr lang="zh-CN" altLang="en-US" sz="2400" spc="200" dirty="0">
                <a:solidFill>
                  <a:schemeClr val="tx1"/>
                </a:solidFill>
                <a:uFillTx/>
                <a:ea typeface="微软雅黑" panose="020B0503020204020204" pitchFamily="34" charset="-122"/>
                <a:sym typeface="仿宋_GB2312" charset="-122"/>
              </a:rPr>
              <a:t>基本式</a:t>
            </a:r>
            <a:endParaRPr lang="zh-CN" altLang="en-US" sz="2400" spc="200" dirty="0">
              <a:solidFill>
                <a:schemeClr val="tx1"/>
              </a:solidFill>
              <a:uFillTx/>
              <a:ea typeface="微软雅黑" panose="020B0503020204020204" pitchFamily="34" charset="-122"/>
              <a:sym typeface="仿宋_GB2312" charset="-122"/>
            </a:endParaRPr>
          </a:p>
          <a:p>
            <a:pPr lvl="1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spc="200" dirty="0">
                <a:solidFill>
                  <a:schemeClr val="tx1"/>
                </a:solidFill>
                <a:uFillTx/>
                <a:ea typeface="微软雅黑" panose="020B0503020204020204" pitchFamily="34" charset="-122"/>
                <a:sym typeface="仿宋_GB2312" charset="-122"/>
              </a:rPr>
              <a:t> </a:t>
            </a:r>
            <a:r>
              <a:rPr lang="zh-CN" altLang="en-US" sz="2400" spc="200" dirty="0">
                <a:solidFill>
                  <a:schemeClr val="tx1"/>
                </a:solidFill>
                <a:uFillTx/>
                <a:ea typeface="微软雅黑" panose="020B0503020204020204" pitchFamily="34" charset="-122"/>
                <a:sym typeface="仿宋_GB2312" charset="-122"/>
              </a:rPr>
              <a:t>斜式</a:t>
            </a:r>
            <a:endParaRPr lang="zh-CN" altLang="en-US" sz="2400" spc="200" dirty="0">
              <a:solidFill>
                <a:schemeClr val="tx1"/>
              </a:solidFill>
              <a:uFillTx/>
              <a:ea typeface="微软雅黑" panose="020B0503020204020204" pitchFamily="34" charset="-122"/>
              <a:sym typeface="仿宋_GB2312" charset="-122"/>
            </a:endParaRPr>
          </a:p>
          <a:p>
            <a:pPr lvl="1"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spc="200" dirty="0">
                <a:solidFill>
                  <a:schemeClr val="tx1"/>
                </a:solidFill>
                <a:uFillTx/>
                <a:ea typeface="微软雅黑" panose="020B0503020204020204" pitchFamily="34" charset="-122"/>
                <a:sym typeface="仿宋_GB2312" charset="-122"/>
              </a:rPr>
              <a:t> </a:t>
            </a:r>
            <a:r>
              <a:rPr lang="zh-CN" altLang="en-US" sz="2400" spc="200" dirty="0" smtClean="0">
                <a:solidFill>
                  <a:schemeClr val="tx1"/>
                </a:solidFill>
                <a:uFillTx/>
                <a:ea typeface="微软雅黑" panose="020B0503020204020204" pitchFamily="34" charset="-122"/>
                <a:sym typeface="仿宋_GB2312" charset="-122"/>
              </a:rPr>
              <a:t>重叠式</a:t>
            </a:r>
            <a:endParaRPr lang="zh-CN" altLang="en-US" sz="2400" spc="200" dirty="0" smtClean="0">
              <a:solidFill>
                <a:schemeClr val="tx1"/>
              </a:solidFill>
              <a:uFillTx/>
              <a:ea typeface="微软雅黑" panose="020B0503020204020204" pitchFamily="34" charset="-122"/>
              <a:sym typeface="仿宋_GB231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033895" y="1351915"/>
            <a:ext cx="2370455" cy="175323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4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 男士坐姿：</a:t>
            </a:r>
            <a:endParaRPr lang="zh-CN" altLang="en-US" sz="24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  <a:p>
            <a:pPr lvl="1"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基本式</a:t>
            </a:r>
            <a:endParaRPr lang="zh-CN" altLang="en-US" sz="24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  <a:p>
            <a:pPr lvl="1" algn="r">
              <a:lnSpc>
                <a:spcPct val="150000"/>
              </a:lnSpc>
              <a:spcBef>
                <a:spcPct val="0"/>
              </a:spcBef>
            </a:pPr>
            <a:r>
              <a:rPr lang="zh-CN" altLang="en-US" sz="2400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重叠式</a:t>
            </a:r>
            <a:endParaRPr lang="zh-CN" altLang="en-US" sz="2400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860" y="3914775"/>
            <a:ext cx="3188970" cy="240284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 rot="0">
            <a:off x="6814820" y="3923030"/>
            <a:ext cx="3195955" cy="2386965"/>
            <a:chOff x="13546" y="6433"/>
            <a:chExt cx="3745" cy="3095"/>
          </a:xfrm>
        </p:grpSpPr>
        <p:pic>
          <p:nvPicPr>
            <p:cNvPr id="34821" name="Picture 12" descr="C:\Users\Administrator\AppData\Roaming\360se6\Application\User Data\temp\Tler3AJBxEEgrhMvWCByY5GITFJGsiaAy0MY6PBCFnXbnicIZ7ju3baQ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8" t="2899" r="57359" b="24475"/>
            <a:stretch>
              <a:fillRect/>
            </a:stretch>
          </p:blipFill>
          <p:spPr bwMode="auto">
            <a:xfrm>
              <a:off x="13546" y="6433"/>
              <a:ext cx="1682" cy="3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822" name="Picture 12" descr="C:\Users\Administrator\AppData\Roaming\360se6\Application\User Data\temp\Tler3AJBxEEgrhMvWCByY5GITFJGsiaAy0MY6PBCFnXbnicIZ7ju3baQ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64" t="3680" r="4349" b="25175"/>
            <a:stretch>
              <a:fillRect/>
            </a:stretch>
          </p:blipFill>
          <p:spPr bwMode="auto">
            <a:xfrm>
              <a:off x="15228" y="6433"/>
              <a:ext cx="2062" cy="3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单圆角矩形 5"/>
          <p:cNvSpPr/>
          <p:nvPr/>
        </p:nvSpPr>
        <p:spPr>
          <a:xfrm>
            <a:off x="7647940" y="6089650"/>
            <a:ext cx="840105" cy="220345"/>
          </a:xfrm>
          <a:prstGeom prst="round1Rect">
            <a:avLst/>
          </a:prstGeom>
          <a:solidFill>
            <a:srgbClr val="BFBD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2447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规范的坐姿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252345" y="2829560"/>
            <a:ext cx="5191125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6000" b="1" spc="200" dirty="0">
                <a:solidFill>
                  <a:schemeClr val="accent1"/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6000" b="1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电话</a:t>
            </a:r>
            <a:r>
              <a:rPr lang="zh-CN" altLang="en-US" sz="6000" b="1" spc="200" dirty="0">
                <a:solidFill>
                  <a:schemeClr val="accent1"/>
                </a:solidFill>
                <a:uFillTx/>
              </a:rPr>
              <a:t>礼仪</a:t>
            </a:r>
            <a:endParaRPr lang="zh-CN" altLang="en-US" sz="6000" b="1" spc="200" dirty="0">
              <a:solidFill>
                <a:schemeClr val="accent1"/>
              </a:solidFill>
              <a:uFillTx/>
            </a:endParaRPr>
          </a:p>
        </p:txBody>
      </p:sp>
      <p:grpSp>
        <p:nvGrpSpPr>
          <p:cNvPr id="40" name="组合 39"/>
          <p:cNvGrpSpPr/>
          <p:nvPr/>
        </p:nvGrpSpPr>
        <p:grpSpPr>
          <a:xfrm rot="0">
            <a:off x="8686165" y="0"/>
            <a:ext cx="598170" cy="1268730"/>
            <a:chOff x="8276754" y="0"/>
            <a:chExt cx="924118" cy="1958975"/>
          </a:xfrm>
        </p:grpSpPr>
        <p:sp>
          <p:nvSpPr>
            <p:cNvPr id="41" name="Freeform 18"/>
            <p:cNvSpPr/>
            <p:nvPr/>
          </p:nvSpPr>
          <p:spPr bwMode="auto">
            <a:xfrm>
              <a:off x="8276754" y="558800"/>
              <a:ext cx="671513" cy="1054100"/>
            </a:xfrm>
            <a:custGeom>
              <a:avLst/>
              <a:gdLst>
                <a:gd name="T0" fmla="*/ 156 w 156"/>
                <a:gd name="T1" fmla="*/ 0 h 246"/>
                <a:gd name="T2" fmla="*/ 0 w 156"/>
                <a:gd name="T3" fmla="*/ 42 h 246"/>
                <a:gd name="T4" fmla="*/ 61 w 156"/>
                <a:gd name="T5" fmla="*/ 246 h 246"/>
                <a:gd name="T6" fmla="*/ 156 w 156"/>
                <a:gd name="T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46">
                  <a:moveTo>
                    <a:pt x="156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72" y="93"/>
                    <a:pt x="61" y="246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8365847" y="0"/>
              <a:ext cx="835025" cy="1958975"/>
            </a:xfrm>
            <a:custGeom>
              <a:avLst/>
              <a:gdLst>
                <a:gd name="T0" fmla="*/ 10 w 194"/>
                <a:gd name="T1" fmla="*/ 460 h 460"/>
                <a:gd name="T2" fmla="*/ 0 w 194"/>
                <a:gd name="T3" fmla="*/ 51 h 460"/>
                <a:gd name="T4" fmla="*/ 77 w 194"/>
                <a:gd name="T5" fmla="*/ 0 h 460"/>
                <a:gd name="T6" fmla="*/ 194 w 194"/>
                <a:gd name="T7" fmla="*/ 0 h 460"/>
                <a:gd name="T8" fmla="*/ 10 w 194"/>
                <a:gd name="T9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460">
                  <a:moveTo>
                    <a:pt x="10" y="460"/>
                  </a:moveTo>
                  <a:cubicBezTo>
                    <a:pt x="133" y="144"/>
                    <a:pt x="0" y="51"/>
                    <a:pt x="0" y="5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0" y="46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Freeform 9"/>
          <p:cNvSpPr>
            <a:spLocks noEditPoints="1"/>
          </p:cNvSpPr>
          <p:nvPr/>
        </p:nvSpPr>
        <p:spPr bwMode="auto">
          <a:xfrm>
            <a:off x="6599555" y="0"/>
            <a:ext cx="2792095" cy="6858000"/>
          </a:xfrm>
          <a:custGeom>
            <a:avLst/>
            <a:gdLst>
              <a:gd name="T0" fmla="*/ 2347 w 2347"/>
              <a:gd name="T1" fmla="*/ 0 h 5765"/>
              <a:gd name="T2" fmla="*/ 2243 w 2347"/>
              <a:gd name="T3" fmla="*/ 0 h 5765"/>
              <a:gd name="T4" fmla="*/ 0 w 2347"/>
              <a:gd name="T5" fmla="*/ 5765 h 5765"/>
              <a:gd name="T6" fmla="*/ 441 w 2347"/>
              <a:gd name="T7" fmla="*/ 5765 h 5765"/>
              <a:gd name="T8" fmla="*/ 2347 w 2347"/>
              <a:gd name="T9" fmla="*/ 0 h 5765"/>
              <a:gd name="T10" fmla="*/ 2347 w 2347"/>
              <a:gd name="T11" fmla="*/ 0 h 5765"/>
              <a:gd name="T12" fmla="*/ 2347 w 2347"/>
              <a:gd name="T13" fmla="*/ 0 h 5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7" h="5765">
                <a:moveTo>
                  <a:pt x="2347" y="0"/>
                </a:moveTo>
                <a:lnTo>
                  <a:pt x="2243" y="0"/>
                </a:lnTo>
                <a:lnTo>
                  <a:pt x="0" y="5765"/>
                </a:lnTo>
                <a:lnTo>
                  <a:pt x="441" y="5765"/>
                </a:lnTo>
                <a:lnTo>
                  <a:pt x="2347" y="0"/>
                </a:lnTo>
                <a:close/>
                <a:moveTo>
                  <a:pt x="2347" y="0"/>
                </a:moveTo>
                <a:lnTo>
                  <a:pt x="2347" y="0"/>
                </a:lnTo>
                <a:close/>
              </a:path>
            </a:pathLst>
          </a:custGeom>
          <a:solidFill>
            <a:srgbClr val="231815">
              <a:alpha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EFEFD">
                  <a:alpha val="100000"/>
                </a:srgbClr>
              </a:clrFrom>
              <a:clrTo>
                <a:srgbClr val="FEFEFD">
                  <a:alpha val="100000"/>
                  <a:alpha val="0"/>
                </a:srgbClr>
              </a:clrTo>
            </a:clrChange>
          </a:blip>
          <a:srcRect r="237" b="4978"/>
          <a:stretch>
            <a:fillRect/>
          </a:stretch>
        </p:blipFill>
        <p:spPr>
          <a:xfrm>
            <a:off x="7198360" y="1044575"/>
            <a:ext cx="4994275" cy="581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aphicFrame>
        <p:nvGraphicFramePr>
          <p:cNvPr id="41986" name="Group 2"/>
          <p:cNvGraphicFramePr>
            <a:graphicFrameLocks noGrp="1"/>
          </p:cNvGraphicFramePr>
          <p:nvPr/>
        </p:nvGraphicFramePr>
        <p:xfrm>
          <a:off x="808990" y="1529715"/>
          <a:ext cx="10574020" cy="4493895"/>
        </p:xfrm>
        <a:graphic>
          <a:graphicData uri="http://schemas.openxmlformats.org/drawingml/2006/table">
            <a:tbl>
              <a:tblPr/>
              <a:tblGrid>
                <a:gridCol w="1092835"/>
                <a:gridCol w="9481185"/>
              </a:tblGrid>
              <a:tr h="511175">
                <a:tc>
                  <a:txBody>
                    <a:bodyPr/>
                    <a:p>
                      <a:pPr marL="0" marR="0" lvl="0" indent="0" algn="ctr" defTabSz="0" rtl="0" eaLnBrk="1" fontAlgn="ctr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事项</a:t>
                      </a:r>
                      <a:endParaRPr kumimoji="0" lang="zh-CN" altLang="zh-CN" sz="2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0" rtl="0" eaLnBrk="1" fontAlgn="ctr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2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礼仪标准</a:t>
                      </a:r>
                      <a:endParaRPr kumimoji="0" lang="zh-CN" altLang="zh-CN" sz="2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/>
                    </a:solidFill>
                  </a:tcPr>
                </a:tc>
              </a:tr>
              <a:tr h="1142365">
                <a:tc>
                  <a:txBody>
                    <a:bodyPr/>
                    <a:p>
                      <a:pPr marL="0" marR="0" lvl="0" indent="0" algn="ctr" defTabSz="0" rtl="0" eaLnBrk="1" fontAlgn="ctr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spc="20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接听</a:t>
                      </a:r>
                      <a:endParaRPr kumimoji="0" lang="zh-CN" altLang="zh-CN" sz="1800" b="1" i="0" spc="20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539750" marR="0" lvl="1" indent="-342900" algn="l" defTabSz="0" rtl="0" eaLnBrk="1" fontAlgn="ctr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铃响</a:t>
                      </a: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三声</a:t>
                      </a: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之内必须接听；</a:t>
                      </a:r>
                      <a:endParaRPr kumimoji="0" lang="en-US" altLang="zh-CN" sz="1600" b="0" i="0" spc="2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539750" marR="0" lvl="1" indent="-342900" algn="l" defTabSz="0" rtl="0" eaLnBrk="1" fontAlgn="ctr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接听电话时，问候语为“</a:t>
                      </a: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您好，山西德宇创星科技有限公司</a:t>
                      </a: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”；</a:t>
                      </a:r>
                      <a:endParaRPr kumimoji="0" lang="en-US" altLang="zh-CN" sz="1600" b="0" i="0" spc="2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539750" marR="0" lvl="1" indent="-342900" algn="l" defTabSz="0" rtl="0" eaLnBrk="1" fontAlgn="ctr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Times New Roman" panose="02020603050405020304" pitchFamily="18" charset="0"/>
                        </a:rPr>
                        <a:t>进行认真清楚的记录 。</a:t>
                      </a:r>
                      <a:endParaRPr kumimoji="0" lang="zh-CN" altLang="en-US" sz="1600" b="0" i="0" spc="2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96620">
                <a:tc>
                  <a:txBody>
                    <a:bodyPr/>
                    <a:p>
                      <a:pPr marL="0" marR="0" lvl="0" indent="0" algn="ctr" defTabSz="0" rtl="0" eaLnBrk="1" fontAlgn="ctr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spc="20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拨打</a:t>
                      </a:r>
                      <a:endParaRPr kumimoji="0" lang="zh-CN" altLang="zh-CN" sz="1800" b="1" i="0" spc="20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539750" marR="0" lvl="1" indent="-342900" algn="l" defTabSz="0" rtl="0" eaLnBrk="1" fontAlgn="ctr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不打无准备电话；</a:t>
                      </a:r>
                      <a:endParaRPr kumimoji="0" lang="en-US" altLang="zh-CN" sz="1600" b="0" i="0" spc="2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539750" marR="0" lvl="1" indent="-342900" algn="l" defTabSz="0" rtl="0" eaLnBrk="1" fontAlgn="ctr" latinLnBrk="0" hangingPunct="0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选择适当的通话</a:t>
                      </a: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时间</a:t>
                      </a:r>
                      <a:r>
                        <a:rPr kumimoji="0" lang="zh-CN" altLang="en-US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，原则是尽量少打扰对方的作息。</a:t>
                      </a:r>
                      <a:endParaRPr kumimoji="0" lang="zh-CN" altLang="en-US" sz="1600" b="0" i="0" spc="2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33425">
                <a:tc>
                  <a:txBody>
                    <a:bodyPr/>
                    <a:p>
                      <a:pPr marL="0" marR="0" lvl="0" indent="0" algn="ctr" defTabSz="0" rtl="0" eaLnBrk="1" fontAlgn="ctr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spc="20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挂断</a:t>
                      </a:r>
                      <a:endParaRPr kumimoji="0" lang="zh-CN" altLang="zh-CN" sz="1800" b="1" i="0" spc="20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539750" marR="0" lvl="1" indent="-342900" algn="l" defTabSz="0" rtl="0" eaLnBrk="1" fontAlgn="ctr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zh-CN" altLang="zh-CN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当电话交谈要结束时，须询问对方，最后以“</a:t>
                      </a:r>
                      <a:r>
                        <a:rPr kumimoji="0" lang="zh-CN" altLang="zh-CN" sz="1600" b="0" i="0" spc="20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再见</a:t>
                      </a:r>
                      <a:r>
                        <a:rPr kumimoji="0" lang="zh-CN" altLang="zh-CN" sz="16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”之类的礼貌语结束。</a:t>
                      </a:r>
                      <a:endParaRPr kumimoji="0" lang="zh-CN" altLang="zh-CN" sz="1600" b="0" i="0" spc="2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210310">
                <a:tc>
                  <a:txBody>
                    <a:bodyPr/>
                    <a:p>
                      <a:pPr marL="0" marR="0" lvl="0" indent="0" algn="ctr" defTabSz="0" rtl="0" eaLnBrk="1" fontAlgn="ctr" latinLnBrk="0" hangingPunct="1"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zh-CN" sz="1800" b="1" i="0" spc="20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转接</a:t>
                      </a:r>
                      <a:endParaRPr kumimoji="0" lang="zh-CN" altLang="zh-CN" sz="1800" b="1" i="0" spc="20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539750" marR="0" lvl="1" indent="-342900" algn="l" defTabSz="0" rtl="0" eaLnBrk="1" fontAlgn="ctr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如果对方要传呼其他同事，接听者应该热情地告诉对方，如：“</a:t>
                      </a: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好的，请稍候</a:t>
                      </a: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”；</a:t>
                      </a:r>
                      <a:endParaRPr kumimoji="0" lang="en-US" altLang="zh-CN" sz="1800" b="0" i="0" spc="2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marL="539750" marR="0" lvl="1" indent="-342900" algn="l" defTabSz="0" rtl="0" eaLnBrk="1" fontAlgn="ctr" latinLnBrk="0" hangingPunct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AutoNum type="arabicPeriod"/>
                      </a:pP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如果同事不在场，接听者应委婉地说：“需要转告吗</a:t>
                      </a:r>
                      <a:r>
                        <a:rPr kumimoji="0" lang="en-US" altLang="zh-CN" sz="18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?”</a:t>
                      </a: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，“可以留下您的电话吗</a:t>
                      </a:r>
                      <a:r>
                        <a:rPr kumimoji="0" lang="en-US" altLang="zh-CN" sz="18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?”</a:t>
                      </a: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，</a:t>
                      </a: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切忌</a:t>
                      </a: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以一声“不在”、“没看到”后</a:t>
                      </a: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即刻挂断</a:t>
                      </a:r>
                      <a:r>
                        <a:rPr kumimoji="0" lang="zh-CN" altLang="en-US" sz="1800" b="0" i="0" spc="20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。</a:t>
                      </a:r>
                      <a:endParaRPr kumimoji="0" lang="zh-CN" altLang="en-US" sz="1800" b="0" i="0" spc="20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617" marR="6617" marT="6616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2447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电话礼仪</a:t>
            </a:r>
            <a:endParaRPr lang="zh-CN" altLang="en-US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252345" y="2829560"/>
            <a:ext cx="5191125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6000" b="1" spc="200" dirty="0">
                <a:solidFill>
                  <a:schemeClr val="accent1"/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6000" b="1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会面</a:t>
            </a:r>
            <a:r>
              <a:rPr lang="zh-CN" altLang="en-US" sz="6000" b="1" spc="200" dirty="0">
                <a:solidFill>
                  <a:schemeClr val="accent1"/>
                </a:solidFill>
                <a:uFillTx/>
              </a:rPr>
              <a:t>礼仪</a:t>
            </a:r>
            <a:endParaRPr lang="zh-CN" altLang="en-US" sz="6000" b="1" spc="200" dirty="0">
              <a:solidFill>
                <a:schemeClr val="accent1"/>
              </a:solidFill>
              <a:uFillTx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599590" y="0"/>
            <a:ext cx="5592410" cy="6858000"/>
            <a:chOff x="6599590" y="0"/>
            <a:chExt cx="5592410" cy="6858000"/>
          </a:xfrm>
        </p:grpSpPr>
        <p:sp>
          <p:nvSpPr>
            <p:cNvPr id="39" name="任意多边形 38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1"/>
              <a:srcRect/>
              <a:stretch>
                <a:fillRect l="-42104" r="-41914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41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6599590" y="0"/>
              <a:ext cx="2791973" cy="68580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pic>
        <p:nvPicPr>
          <p:cNvPr id="4" name="图片 3" descr="205f0090d39a4930bb7fb0cc0e1e6ad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07815"/>
            <a:ext cx="4236720" cy="2806700"/>
          </a:xfrm>
          <a:prstGeom prst="rect">
            <a:avLst/>
          </a:prstGeom>
        </p:spPr>
      </p:pic>
      <p:sp>
        <p:nvSpPr>
          <p:cNvPr id="38916" name="TextBox 4"/>
          <p:cNvSpPr>
            <a:spLocks noChangeArrowheads="1"/>
          </p:cNvSpPr>
          <p:nvPr/>
        </p:nvSpPr>
        <p:spPr bwMode="auto">
          <a:xfrm>
            <a:off x="3594735" y="1766570"/>
            <a:ext cx="8089265" cy="270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lnSpc>
                <a:spcPct val="150000"/>
              </a:lnSpc>
              <a:spcBef>
                <a:spcPct val="20000"/>
              </a:spcBef>
              <a:buBlip>
                <a:blip r:embed="rId3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marL="720090" lvl="1" algn="just" eaLnBrk="1" hangingPunct="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r>
              <a:rPr lang="zh-CN" altLang="zh-CN" sz="2000" b="0" dirty="0"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 </a:t>
            </a: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距离受礼者一步，两足立正，伸出</a:t>
            </a:r>
            <a:r>
              <a:rPr lang="zh-CN" altLang="zh-CN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仿宋_GB2312" charset="-122"/>
              </a:rPr>
              <a:t>右手</a:t>
            </a: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；</a:t>
            </a:r>
            <a:endParaRPr lang="zh-CN" altLang="zh-CN" sz="2000" spc="200" dirty="0">
              <a:ea typeface="微软雅黑" panose="020B0503020204020204" pitchFamily="34" charset="-122"/>
              <a:sym typeface="仿宋_GB2312" charset="-122"/>
            </a:endParaRPr>
          </a:p>
          <a:p>
            <a:pPr marL="720090" lvl="1" algn="just" eaLnBrk="1" hangingPunct="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 双目注视对方，面带微笑，</a:t>
            </a:r>
            <a:r>
              <a:rPr lang="zh-CN" altLang="zh-CN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仿宋_GB2312" charset="-122"/>
              </a:rPr>
              <a:t>上身前倾</a:t>
            </a: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，</a:t>
            </a:r>
            <a:r>
              <a:rPr lang="zh-CN" altLang="zh-CN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仿宋_GB2312" charset="-122"/>
              </a:rPr>
              <a:t>头微低</a:t>
            </a: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；</a:t>
            </a:r>
            <a:endParaRPr lang="zh-CN" altLang="zh-CN" sz="2000" spc="200" dirty="0">
              <a:ea typeface="微软雅黑" panose="020B0503020204020204" pitchFamily="34" charset="-122"/>
              <a:sym typeface="仿宋_GB2312" charset="-122"/>
            </a:endParaRPr>
          </a:p>
          <a:p>
            <a:pPr marL="720090" lvl="1" algn="just" eaLnBrk="1" hangingPunct="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 长辈、女士、上级、客人先问候，待对方</a:t>
            </a:r>
            <a:r>
              <a:rPr lang="zh-CN" altLang="zh-CN" sz="2000" spc="200" dirty="0" smtClean="0">
                <a:ea typeface="微软雅黑" panose="020B0503020204020204" pitchFamily="34" charset="-122"/>
                <a:sym typeface="仿宋_GB2312" charset="-122"/>
              </a:rPr>
              <a:t>伸手后再</a:t>
            </a: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握；</a:t>
            </a:r>
            <a:endParaRPr lang="zh-CN" altLang="zh-CN" sz="2000" spc="200" dirty="0">
              <a:ea typeface="微软雅黑" panose="020B0503020204020204" pitchFamily="34" charset="-122"/>
              <a:sym typeface="仿宋_GB2312" charset="-122"/>
            </a:endParaRPr>
          </a:p>
          <a:p>
            <a:pPr marL="720090" lvl="1" algn="just" eaLnBrk="1" hangingPunct="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 稍用力握对方手掌，力度适中，</a:t>
            </a:r>
            <a:r>
              <a:rPr lang="zh-CN" altLang="zh-CN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仿宋_GB2312" charset="-122"/>
              </a:rPr>
              <a:t>三五秒</a:t>
            </a: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钟；</a:t>
            </a:r>
            <a:endParaRPr lang="zh-CN" altLang="zh-CN" sz="2000" spc="200" dirty="0">
              <a:ea typeface="微软雅黑" panose="020B0503020204020204" pitchFamily="34" charset="-122"/>
              <a:sym typeface="仿宋_GB2312" charset="-122"/>
            </a:endParaRPr>
          </a:p>
          <a:p>
            <a:pPr marL="720090" lvl="1" algn="just" eaLnBrk="1" hangingPunct="0">
              <a:lnSpc>
                <a:spcPct val="150000"/>
              </a:lnSpc>
              <a:spcBef>
                <a:spcPts val="600"/>
              </a:spcBef>
              <a:buFontTx/>
              <a:buAutoNum type="arabicPeriod"/>
            </a:pP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 不要在介绍过程中</a:t>
            </a:r>
            <a:r>
              <a:rPr lang="zh-CN" altLang="zh-CN" sz="2000" spc="200" dirty="0">
                <a:solidFill>
                  <a:srgbClr val="C00000"/>
                </a:solidFill>
                <a:ea typeface="微软雅黑" panose="020B0503020204020204" pitchFamily="34" charset="-122"/>
                <a:sym typeface="仿宋_GB2312" charset="-122"/>
              </a:rPr>
              <a:t>一直握着</a:t>
            </a:r>
            <a:r>
              <a:rPr lang="zh-CN" altLang="zh-CN" sz="2000" spc="200" dirty="0">
                <a:ea typeface="微软雅黑" panose="020B0503020204020204" pitchFamily="34" charset="-122"/>
                <a:sym typeface="仿宋_GB2312" charset="-122"/>
              </a:rPr>
              <a:t>对方的手。</a:t>
            </a:r>
            <a:endParaRPr lang="zh-CN" altLang="zh-CN" sz="2000" spc="200" dirty="0">
              <a:ea typeface="微软雅黑" panose="020B0503020204020204" pitchFamily="34" charset="-122"/>
              <a:sym typeface="仿宋_GB2312" charset="-122"/>
            </a:endParaRPr>
          </a:p>
        </p:txBody>
      </p: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2447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4-1</a:t>
            </a:r>
            <a:r>
              <a:rPr lang="zh-CN" alt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握手礼仪</a:t>
            </a:r>
            <a:endParaRPr lang="zh-CN" altLang="en-US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39938" name="标题 1"/>
          <p:cNvSpPr txBox="1">
            <a:spLocks noChangeArrowheads="1"/>
          </p:cNvSpPr>
          <p:nvPr/>
        </p:nvSpPr>
        <p:spPr bwMode="auto">
          <a:xfrm>
            <a:off x="-1000760" y="570230"/>
            <a:ext cx="1963420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None/>
            </a:pPr>
            <a:endParaRPr lang="zh-CN" altLang="zh-CN" b="1" dirty="0">
              <a:solidFill>
                <a:srgbClr val="C00000"/>
              </a:solidFill>
              <a:cs typeface="+mj-cs"/>
              <a:sym typeface="Arial" panose="020B0604020202020204" pitchFamily="34" charset="0"/>
            </a:endParaRPr>
          </a:p>
        </p:txBody>
      </p: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2447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递交名片</a:t>
            </a:r>
            <a:endParaRPr lang="zh-CN" altLang="en-US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>
            <a:spLocks noChangeArrowheads="1"/>
          </p:cNvSpPr>
          <p:nvPr/>
        </p:nvSpPr>
        <p:spPr bwMode="auto">
          <a:xfrm>
            <a:off x="1529715" y="2811780"/>
            <a:ext cx="6146165" cy="193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1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zh-CN" sz="2000" spc="200" dirty="0" smtClean="0">
                <a:sym typeface="微软雅黑" panose="020B0503020204020204" pitchFamily="34" charset="-122"/>
              </a:rPr>
              <a:t>双手呈递，以表示对对方的尊重；</a:t>
            </a:r>
            <a:endParaRPr lang="zh-CN" altLang="zh-CN" sz="2000" spc="200" dirty="0" smtClean="0"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zh-CN" sz="2000" spc="200" dirty="0" smtClean="0">
                <a:sym typeface="微软雅黑" panose="020B0503020204020204" pitchFamily="34" charset="-122"/>
              </a:rPr>
              <a:t>将名片的</a:t>
            </a:r>
            <a:r>
              <a:rPr lang="zh-CN" altLang="zh-CN" sz="2000" spc="200" dirty="0" smtClean="0">
                <a:solidFill>
                  <a:srgbClr val="C00000"/>
                </a:solidFill>
                <a:sym typeface="微软雅黑" panose="020B0503020204020204" pitchFamily="34" charset="-122"/>
              </a:rPr>
              <a:t>文字正向对方</a:t>
            </a:r>
            <a:r>
              <a:rPr lang="zh-CN" altLang="zh-CN" sz="2000" spc="200" dirty="0" smtClean="0">
                <a:sym typeface="微软雅黑" panose="020B0503020204020204" pitchFamily="34" charset="-122"/>
              </a:rPr>
              <a:t>；</a:t>
            </a:r>
            <a:endParaRPr lang="zh-CN" altLang="zh-CN" sz="2000" spc="200" dirty="0" smtClean="0"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zh-CN" sz="2000" spc="200" dirty="0" smtClean="0">
                <a:sym typeface="微软雅黑" panose="020B0503020204020204" pitchFamily="34" charset="-122"/>
              </a:rPr>
              <a:t>在递交名片的同时作一下简单的</a:t>
            </a:r>
            <a:r>
              <a:rPr lang="zh-CN" altLang="zh-CN" sz="2000" spc="200" dirty="0" smtClean="0">
                <a:solidFill>
                  <a:srgbClr val="C00000"/>
                </a:solidFill>
                <a:sym typeface="微软雅黑" panose="020B0503020204020204" pitchFamily="34" charset="-122"/>
              </a:rPr>
              <a:t>自我介绍</a:t>
            </a:r>
            <a:r>
              <a:rPr lang="zh-CN" altLang="zh-CN" sz="2000" spc="200" dirty="0" smtClean="0">
                <a:sym typeface="微软雅黑" panose="020B0503020204020204" pitchFamily="34" charset="-122"/>
              </a:rPr>
              <a:t>；</a:t>
            </a:r>
            <a:endParaRPr lang="zh-CN" altLang="zh-CN" sz="2000" spc="200" dirty="0" smtClean="0"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lvl="1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zh-CN" sz="2000" spc="200" dirty="0" smtClean="0">
                <a:sym typeface="微软雅黑" panose="020B0503020204020204" pitchFamily="34" charset="-122"/>
              </a:rPr>
              <a:t>在多人交换名片时，要注意</a:t>
            </a:r>
            <a:r>
              <a:rPr lang="zh-CN" altLang="zh-CN" sz="2000" spc="200" dirty="0" smtClean="0">
                <a:solidFill>
                  <a:srgbClr val="C00000"/>
                </a:solidFill>
                <a:sym typeface="微软雅黑" panose="020B0503020204020204" pitchFamily="34" charset="-122"/>
              </a:rPr>
              <a:t>讲究先后顺序；</a:t>
            </a:r>
            <a:endParaRPr lang="zh-CN" altLang="zh-CN" sz="2000" spc="200" dirty="0">
              <a:ea typeface="微软雅黑" panose="020B0503020204020204" pitchFamily="34" charset="-122"/>
              <a:sym typeface="仿宋_GB2312" charset="-122"/>
            </a:endParaRPr>
          </a:p>
        </p:txBody>
      </p:sp>
      <p:pic>
        <p:nvPicPr>
          <p:cNvPr id="4" name="图片 3" descr="38d6164b7b5236cd2effa03804fca6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8590" y="0"/>
            <a:ext cx="3180715" cy="4749800"/>
          </a:xfrm>
          <a:prstGeom prst="rect">
            <a:avLst/>
          </a:prstGeom>
        </p:spPr>
      </p:pic>
      <p:pic>
        <p:nvPicPr>
          <p:cNvPr id="6" name="图片 5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300" y="2756535"/>
            <a:ext cx="1471295" cy="1040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6386" y="1075055"/>
            <a:ext cx="11685460" cy="5775325"/>
            <a:chOff x="776" y="1678"/>
            <a:chExt cx="18402" cy="9095"/>
          </a:xfrm>
        </p:grpSpPr>
        <p:sp>
          <p:nvSpPr>
            <p:cNvPr id="8" name="标题 1"/>
            <p:cNvSpPr txBox="1">
              <a:spLocks noChangeArrowheads="1"/>
            </p:cNvSpPr>
            <p:nvPr/>
          </p:nvSpPr>
          <p:spPr bwMode="auto">
            <a:xfrm>
              <a:off x="1642" y="1678"/>
              <a:ext cx="3092" cy="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 marL="742950" indent="-28575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>
                <a:lnSpc>
                  <a:spcPct val="90000"/>
                </a:lnSpc>
                <a:spcBef>
                  <a:spcPct val="0"/>
                </a:spcBef>
                <a:buNone/>
              </a:pPr>
              <a:endParaRPr lang="zh-CN" altLang="zh-CN" b="1" dirty="0">
                <a:solidFill>
                  <a:srgbClr val="C00000"/>
                </a:solidFill>
                <a:cs typeface="+mj-cs"/>
                <a:sym typeface="Arial" panose="020B0604020202020204" pitchFamily="34" charset="0"/>
              </a:endParaRPr>
            </a:p>
          </p:txBody>
        </p:sp>
        <p:sp>
          <p:nvSpPr>
            <p:cNvPr id="39940" name="TextBox 4"/>
            <p:cNvSpPr>
              <a:spLocks noChangeArrowheads="1"/>
            </p:cNvSpPr>
            <p:nvPr/>
          </p:nvSpPr>
          <p:spPr bwMode="auto">
            <a:xfrm>
              <a:off x="776" y="2033"/>
              <a:ext cx="14762" cy="67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marL="342900" indent="-342900">
                <a:lnSpc>
                  <a:spcPct val="150000"/>
                </a:lnSpc>
                <a:spcBef>
                  <a:spcPct val="20000"/>
                </a:spcBef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marL="1177290" lvl="1" indent="-457200" algn="just" hangingPunct="0">
                <a:lnSpc>
                  <a:spcPct val="150000"/>
                </a:lnSpc>
                <a:spcBef>
                  <a:spcPts val="600"/>
                </a:spcBef>
                <a:buFont typeface="+mj-lt"/>
                <a:buAutoNum type="arabicPeriod"/>
              </a:pPr>
              <a:r>
                <a:rPr lang="zh-CN" altLang="en-US" sz="2400" spc="200" dirty="0" smtClean="0">
                  <a:ea typeface="微软雅黑" panose="020B0503020204020204" pitchFamily="34" charset="-122"/>
                  <a:sym typeface="微软雅黑" panose="020B0503020204020204" pitchFamily="34" charset="-122"/>
                </a:rPr>
                <a:t>如果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是坐着，</a:t>
              </a:r>
              <a:r>
                <a:rPr lang="zh-CN" altLang="en-US" sz="2400" spc="200" dirty="0">
                  <a:solidFill>
                    <a:srgbClr val="C00000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起身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接受对方递来的名片；</a:t>
              </a:r>
              <a:endParaRPr lang="zh-CN" altLang="en-US" sz="2400" spc="200" dirty="0"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177290" lvl="1" indent="-457200" algn="just" eaLnBrk="1" hangingPunct="0">
                <a:lnSpc>
                  <a:spcPct val="150000"/>
                </a:lnSpc>
                <a:spcBef>
                  <a:spcPts val="600"/>
                </a:spcBef>
                <a:buFont typeface="+mj-lt"/>
                <a:buAutoNum type="arabicPeriod"/>
              </a:pPr>
              <a:r>
                <a:rPr lang="zh-CN" altLang="en-US" sz="2400" spc="200" dirty="0" smtClean="0">
                  <a:ea typeface="微软雅黑" panose="020B0503020204020204" pitchFamily="34" charset="-122"/>
                  <a:sym typeface="微软雅黑" panose="020B0503020204020204" pitchFamily="34" charset="-122"/>
                </a:rPr>
                <a:t>接受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名片时，应以</a:t>
              </a:r>
              <a:r>
                <a:rPr lang="zh-CN" altLang="en-US" sz="2400" spc="200" dirty="0">
                  <a:solidFill>
                    <a:srgbClr val="C00000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双手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去接，并</a:t>
              </a:r>
              <a:r>
                <a:rPr lang="zh-CN" altLang="en-US" sz="2400" spc="200" dirty="0">
                  <a:solidFill>
                    <a:srgbClr val="C00000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确定其姓名和职务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；</a:t>
              </a:r>
              <a:endParaRPr lang="en-US" altLang="zh-CN" sz="2400" spc="200" dirty="0"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177290" lvl="1" indent="-457200" algn="just" eaLnBrk="1" hangingPunct="0">
                <a:lnSpc>
                  <a:spcPct val="150000"/>
                </a:lnSpc>
                <a:spcBef>
                  <a:spcPts val="600"/>
                </a:spcBef>
                <a:buFont typeface="+mj-lt"/>
                <a:buAutoNum type="arabicPeriod"/>
              </a:pPr>
              <a:r>
                <a:rPr lang="zh-CN" altLang="en-US" sz="2400" spc="200" dirty="0" smtClean="0">
                  <a:ea typeface="微软雅黑" panose="020B0503020204020204" pitchFamily="34" charset="-122"/>
                  <a:sym typeface="微软雅黑" panose="020B0503020204020204" pitchFamily="34" charset="-122"/>
                </a:rPr>
                <a:t>初次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见面，如果一次同时接受多张名片，一定要</a:t>
              </a:r>
              <a:r>
                <a:rPr lang="zh-CN" altLang="en-US" sz="2400" spc="200" dirty="0">
                  <a:solidFill>
                    <a:srgbClr val="C00000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记住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哪张名片的主人是哪位；</a:t>
              </a:r>
              <a:endParaRPr lang="zh-CN" altLang="en-US" sz="2400" spc="200" dirty="0"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177290" lvl="1" indent="-457200" algn="just" eaLnBrk="1" hangingPunct="0">
                <a:lnSpc>
                  <a:spcPct val="150000"/>
                </a:lnSpc>
                <a:spcBef>
                  <a:spcPts val="600"/>
                </a:spcBef>
                <a:buFont typeface="+mj-lt"/>
                <a:buAutoNum type="arabicPeriod"/>
              </a:pPr>
              <a:r>
                <a:rPr lang="zh-CN" altLang="en-US" sz="2400" spc="200" dirty="0" smtClean="0">
                  <a:ea typeface="微软雅黑" panose="020B0503020204020204" pitchFamily="34" charset="-122"/>
                  <a:sym typeface="微软雅黑" panose="020B0503020204020204" pitchFamily="34" charset="-122"/>
                </a:rPr>
                <a:t>如果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自己没有名片或没带名片，应当首先对对方表示</a:t>
              </a:r>
              <a:r>
                <a:rPr lang="zh-CN" altLang="en-US" sz="2400" spc="200" dirty="0">
                  <a:solidFill>
                    <a:srgbClr val="C00000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歉意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，再如实说明理由；</a:t>
              </a:r>
              <a:endParaRPr lang="zh-CN" altLang="en-US" sz="2400" spc="200" dirty="0"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177290" lvl="1" indent="-457200" algn="just" eaLnBrk="1" hangingPunct="0">
                <a:lnSpc>
                  <a:spcPct val="150000"/>
                </a:lnSpc>
                <a:spcBef>
                  <a:spcPts val="600"/>
                </a:spcBef>
                <a:buFont typeface="+mj-lt"/>
                <a:buAutoNum type="arabicPeriod"/>
              </a:pPr>
              <a:r>
                <a:rPr lang="zh-CN" altLang="en-US" sz="2400" spc="200" dirty="0" smtClean="0">
                  <a:ea typeface="微软雅黑" panose="020B0503020204020204" pitchFamily="34" charset="-122"/>
                  <a:sym typeface="微软雅黑" panose="020B0503020204020204" pitchFamily="34" charset="-122"/>
                </a:rPr>
                <a:t>接受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名片后，要</a:t>
              </a:r>
              <a:r>
                <a:rPr lang="zh-CN" altLang="en-US" sz="2400" spc="200" dirty="0">
                  <a:solidFill>
                    <a:srgbClr val="C00000"/>
                  </a:solidFill>
                  <a:ea typeface="微软雅黑" panose="020B0503020204020204" pitchFamily="34" charset="-122"/>
                  <a:sym typeface="微软雅黑" panose="020B0503020204020204" pitchFamily="34" charset="-122"/>
                </a:rPr>
                <a:t>妥善收存</a:t>
              </a:r>
              <a:r>
                <a:rPr lang="zh-CN" altLang="en-US" sz="2400" spc="200" dirty="0">
                  <a:ea typeface="微软雅黑" panose="020B0503020204020204" pitchFamily="34" charset="-122"/>
                  <a:sym typeface="微软雅黑" panose="020B0503020204020204" pitchFamily="34" charset="-122"/>
                </a:rPr>
                <a:t>，不宜随手置于桌上 。</a:t>
              </a:r>
              <a:endParaRPr lang="zh-CN" altLang="en-US" sz="2400" spc="200" dirty="0">
                <a:ea typeface="微软雅黑" panose="020B0503020204020204" pitchFamily="34" charset="-122"/>
                <a:sym typeface="仿宋_GB2312" charset="-122"/>
              </a:endParaRPr>
            </a:p>
          </p:txBody>
        </p:sp>
        <p:pic>
          <p:nvPicPr>
            <p:cNvPr id="5122" name="Picture 2" descr="https://timgsa.baidu.com/timg?image&amp;quality=80&amp;size=b9999_10000&amp;sec=1498132189628&amp;di=4c0a81ccf9b630753250b512a1cfc122&amp;imgtype=0&amp;src=http%3A%2F%2Fp.ananas.chaoxing.com%2Fstar3%2Forigin%2F54f3dea6e4b06685dede62b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39" y="7441"/>
              <a:ext cx="4439" cy="3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2447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接受名片</a:t>
            </a:r>
            <a:endParaRPr lang="zh-CN" altLang="en-US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2252345" y="2829560"/>
            <a:ext cx="5191125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en-US" altLang="zh-CN" sz="6000" b="1" spc="200" dirty="0">
                <a:solidFill>
                  <a:schemeClr val="accent1"/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6000" b="1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接待</a:t>
            </a:r>
            <a:r>
              <a:rPr lang="zh-CN" altLang="en-US" sz="6000" b="1" spc="200" dirty="0">
                <a:solidFill>
                  <a:schemeClr val="accent1"/>
                </a:solidFill>
                <a:uFillTx/>
              </a:rPr>
              <a:t>礼仪</a:t>
            </a:r>
            <a:endParaRPr lang="zh-CN" altLang="en-US" sz="6000" b="1" spc="200" dirty="0">
              <a:solidFill>
                <a:schemeClr val="accent1"/>
              </a:solidFill>
              <a:uFillTx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599590" y="0"/>
            <a:ext cx="2791973" cy="6858000"/>
            <a:chOff x="6599590" y="0"/>
            <a:chExt cx="2791973" cy="6858000"/>
          </a:xfrm>
        </p:grpSpPr>
        <p:grpSp>
          <p:nvGrpSpPr>
            <p:cNvPr id="40" name="组合 39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41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6599590" y="0"/>
              <a:ext cx="2791973" cy="68580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6940" y="726440"/>
            <a:ext cx="7171055" cy="6131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5" name="TextBox 4"/>
          <p:cNvSpPr>
            <a:spLocks noChangeArrowheads="1"/>
          </p:cNvSpPr>
          <p:nvPr/>
        </p:nvSpPr>
        <p:spPr bwMode="auto">
          <a:xfrm>
            <a:off x="3195955" y="1694815"/>
            <a:ext cx="5003800" cy="286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marL="342900" indent="-342900"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lvl="1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spc="200" dirty="0" smtClean="0">
                <a:latin typeface="Arial" panose="020B0604020202020204" pitchFamily="34" charset="0"/>
                <a:sym typeface="微软雅黑" panose="020B0503020204020204" pitchFamily="34" charset="-122"/>
              </a:rPr>
              <a:t>看到</a:t>
            </a:r>
            <a:r>
              <a:rPr lang="zh-CN" altLang="en-US" sz="2400" spc="200" dirty="0">
                <a:latin typeface="Arial" panose="020B0604020202020204" pitchFamily="34" charset="0"/>
                <a:sym typeface="微软雅黑" panose="020B0503020204020204" pitchFamily="34" charset="-122"/>
              </a:rPr>
              <a:t>客人，礼貌</a:t>
            </a:r>
            <a:r>
              <a:rPr lang="zh-CN" altLang="en-US" sz="2400" spc="200" dirty="0">
                <a:solidFill>
                  <a:srgbClr val="C00000"/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招呼</a:t>
            </a:r>
            <a:r>
              <a:rPr lang="zh-CN" altLang="en-US" sz="2400" spc="200" dirty="0">
                <a:latin typeface="Arial" panose="020B0604020202020204" pitchFamily="34" charset="0"/>
                <a:sym typeface="微软雅黑" panose="020B0503020204020204" pitchFamily="34" charset="-122"/>
              </a:rPr>
              <a:t>；</a:t>
            </a:r>
            <a:endParaRPr lang="en-US" altLang="zh-CN" sz="2400" spc="200" dirty="0"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1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spc="200" dirty="0" smtClean="0">
                <a:latin typeface="Arial" panose="020B0604020202020204" pitchFamily="34" charset="0"/>
                <a:sym typeface="微软雅黑" panose="020B0503020204020204" pitchFamily="34" charset="-122"/>
              </a:rPr>
              <a:t>问</a:t>
            </a:r>
            <a:r>
              <a:rPr lang="zh-CN" altLang="en-US" sz="2400" spc="200" dirty="0">
                <a:latin typeface="Arial" panose="020B0604020202020204" pitchFamily="34" charset="0"/>
                <a:sym typeface="微软雅黑" panose="020B0503020204020204" pitchFamily="34" charset="-122"/>
              </a:rPr>
              <a:t>明来访事由；</a:t>
            </a:r>
            <a:endParaRPr lang="en-US" altLang="zh-CN" sz="2400" spc="200" dirty="0"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1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spc="200" dirty="0" smtClean="0">
                <a:latin typeface="Arial" panose="020B0604020202020204" pitchFamily="34" charset="0"/>
                <a:sym typeface="微软雅黑" panose="020B0503020204020204" pitchFamily="34" charset="-122"/>
              </a:rPr>
              <a:t>通知</a:t>
            </a:r>
            <a:r>
              <a:rPr lang="zh-CN" altLang="en-US" sz="2400" spc="200" dirty="0">
                <a:latin typeface="Arial" panose="020B0604020202020204" pitchFamily="34" charset="0"/>
                <a:sym typeface="微软雅黑" panose="020B0503020204020204" pitchFamily="34" charset="-122"/>
              </a:rPr>
              <a:t>被访人；</a:t>
            </a:r>
            <a:endParaRPr lang="en-US" altLang="zh-CN" sz="2400" spc="200" dirty="0"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1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spc="200" dirty="0" smtClean="0">
                <a:latin typeface="Arial" panose="020B0604020202020204" pitchFamily="34" charset="0"/>
                <a:sym typeface="微软雅黑" panose="020B0503020204020204" pitchFamily="34" charset="-122"/>
              </a:rPr>
              <a:t>安排</a:t>
            </a:r>
            <a:r>
              <a:rPr lang="zh-CN" altLang="en-US" sz="2400" spc="200" dirty="0">
                <a:latin typeface="Arial" panose="020B0604020202020204" pitchFamily="34" charset="0"/>
                <a:sym typeface="微软雅黑" panose="020B0503020204020204" pitchFamily="34" charset="-122"/>
              </a:rPr>
              <a:t>客人等待地点；</a:t>
            </a:r>
            <a:endParaRPr lang="zh-CN" altLang="en-US" sz="2400" spc="200" dirty="0">
              <a:latin typeface="Arial" panose="020B0604020202020204" pitchFamily="34" charset="0"/>
              <a:sym typeface="微软雅黑" panose="020B0503020204020204" pitchFamily="34" charset="-122"/>
            </a:endParaRPr>
          </a:p>
          <a:p>
            <a:pPr lvl="1" indent="-457200" eaLnBrk="1" hangingPunct="1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400" spc="200" dirty="0">
                <a:solidFill>
                  <a:schemeClr val="tx1"/>
                </a:solidFill>
                <a:latin typeface="Arial" panose="020B0604020202020204" pitchFamily="34" charset="0"/>
                <a:sym typeface="微软雅黑" panose="020B0503020204020204" pitchFamily="34" charset="-122"/>
              </a:rPr>
              <a:t>倒水，</a:t>
            </a:r>
            <a:r>
              <a:rPr lang="zh-CN" altLang="en-US" sz="2400" spc="200" dirty="0">
                <a:latin typeface="Arial" panose="020B0604020202020204" pitchFamily="34" charset="0"/>
                <a:sym typeface="微软雅黑" panose="020B0503020204020204" pitchFamily="34" charset="-122"/>
              </a:rPr>
              <a:t>请客人稍等。</a:t>
            </a:r>
            <a:r>
              <a:rPr lang="zh-CN" altLang="en-US" sz="2400" b="1" dirty="0">
                <a:latin typeface="Arial" panose="020B0604020202020204" pitchFamily="34" charset="0"/>
                <a:sym typeface="微软雅黑" panose="020B0503020204020204" pitchFamily="34" charset="-122"/>
              </a:rPr>
              <a:t> </a:t>
            </a:r>
            <a:endParaRPr lang="zh-CN" altLang="en-US" sz="2400" b="1" dirty="0">
              <a:latin typeface="Arial" panose="020B0604020202020204" pitchFamily="34" charset="0"/>
              <a:sym typeface="微软雅黑" panose="020B0503020204020204" pitchFamily="34" charset="-122"/>
            </a:endParaRPr>
          </a:p>
        </p:txBody>
      </p: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2447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5-1</a:t>
            </a:r>
            <a:r>
              <a:rPr lang="zh-CN" alt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接待流程</a:t>
            </a:r>
            <a:endParaRPr lang="zh-CN" altLang="en-US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5c360b89c4002a33c73f6545b6dcfe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480" y="3778250"/>
            <a:ext cx="4344035" cy="3085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536190" y="1803400"/>
            <a:ext cx="7894955" cy="3992245"/>
            <a:chOff x="2996" y="2883"/>
            <a:chExt cx="12433" cy="6287"/>
          </a:xfrm>
        </p:grpSpPr>
        <p:pic>
          <p:nvPicPr>
            <p:cNvPr id="3" name="图片 8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769" b="2199"/>
            <a:stretch>
              <a:fillRect/>
            </a:stretch>
          </p:blipFill>
          <p:spPr bwMode="auto">
            <a:xfrm>
              <a:off x="12093" y="2883"/>
              <a:ext cx="3336" cy="2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4"/>
            <p:cNvSpPr>
              <a:spLocks noChangeArrowheads="1"/>
            </p:cNvSpPr>
            <p:nvPr/>
          </p:nvSpPr>
          <p:spPr bwMode="auto">
            <a:xfrm>
              <a:off x="2996" y="6647"/>
              <a:ext cx="7267" cy="1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marL="342900" indent="-342900">
                <a:lnSpc>
                  <a:spcPct val="150000"/>
                </a:lnSpc>
                <a:spcBef>
                  <a:spcPct val="20000"/>
                </a:spcBef>
                <a:buBlip>
                  <a:blip r:embed="rId3"/>
                </a:buBlip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1pPr>
              <a:lvl2pPr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2pPr>
              <a:lvl3pPr marL="1143000" indent="-228600">
                <a:lnSpc>
                  <a:spcPct val="150000"/>
                </a:lnSpc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3pPr>
              <a:lvl4pPr marL="1600200" indent="-228600">
                <a:lnSpc>
                  <a:spcPct val="150000"/>
                </a:lnSpc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4pPr>
              <a:lvl5pPr marL="2057400" indent="-228600">
                <a:lnSpc>
                  <a:spcPct val="150000"/>
                </a:lnSpc>
                <a:spcBef>
                  <a:spcPct val="20000"/>
                </a:spcBef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5pPr>
              <a:lvl6pPr marL="25146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6pPr>
              <a:lvl7pPr marL="29718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7pPr>
              <a:lvl8pPr marL="34290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8pPr>
              <a:lvl9pPr marL="3886200" indent="-22860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Times New Roman" panose="02020603050405020304" pitchFamily="18" charset="0"/>
                </a:defRPr>
              </a:lvl9pPr>
            </a:lstStyle>
            <a:p>
              <a:pPr marL="0" lvl="1" indent="0" algn="just" eaLnBrk="1" hangingPunct="0">
                <a:lnSpc>
                  <a:spcPct val="130000"/>
                </a:lnSpc>
                <a:spcBef>
                  <a:spcPts val="600"/>
                </a:spcBef>
                <a:buFont typeface="Wingdings" panose="05000000000000000000" pitchFamily="2" charset="2"/>
                <a:buNone/>
              </a:pPr>
              <a:r>
                <a:rPr lang="zh-CN" altLang="zh-CN" sz="2400" b="0" spc="200" dirty="0" smtClean="0">
                  <a:latin typeface="Arial" panose="020B0604020202020204" pitchFamily="34" charset="0"/>
                  <a:sym typeface="微软雅黑" panose="020B0503020204020204" pitchFamily="34" charset="-122"/>
                </a:rPr>
                <a:t>离</a:t>
              </a:r>
              <a:r>
                <a:rPr lang="zh-CN" altLang="zh-CN" sz="2400" b="0" spc="200" dirty="0">
                  <a:latin typeface="Arial" panose="020B0604020202020204" pitchFamily="34" charset="0"/>
                  <a:sym typeface="微软雅黑" panose="020B0503020204020204" pitchFamily="34" charset="-122"/>
                </a:rPr>
                <a:t>入口</a:t>
              </a:r>
              <a:r>
                <a:rPr lang="zh-CN" altLang="zh-CN" sz="2400" b="0" spc="200" dirty="0">
                  <a:solidFill>
                    <a:srgbClr val="C00000"/>
                  </a:solidFill>
                  <a:latin typeface="Arial" panose="020B0604020202020204" pitchFamily="34" charset="0"/>
                  <a:sym typeface="微软雅黑" panose="020B0503020204020204" pitchFamily="34" charset="-122"/>
                </a:rPr>
                <a:t>较远</a:t>
              </a:r>
              <a:r>
                <a:rPr lang="zh-CN" altLang="zh-CN" sz="2400" b="0" spc="200" dirty="0">
                  <a:latin typeface="Arial" panose="020B0604020202020204" pitchFamily="34" charset="0"/>
                  <a:sym typeface="微软雅黑" panose="020B0503020204020204" pitchFamily="34" charset="-122"/>
                </a:rPr>
                <a:t>的地方为</a:t>
              </a:r>
              <a:r>
                <a:rPr lang="zh-CN" altLang="zh-CN" sz="2400" b="0" spc="200" dirty="0">
                  <a:solidFill>
                    <a:srgbClr val="C00000"/>
                  </a:solidFill>
                  <a:latin typeface="Arial" panose="020B0604020202020204" pitchFamily="34" charset="0"/>
                  <a:sym typeface="微软雅黑" panose="020B0503020204020204" pitchFamily="34" charset="-122"/>
                </a:rPr>
                <a:t>上座</a:t>
              </a:r>
              <a:r>
                <a:rPr lang="zh-CN" altLang="zh-CN" sz="2400" b="0" spc="200" dirty="0">
                  <a:latin typeface="Arial" panose="020B0604020202020204" pitchFamily="34" charset="0"/>
                  <a:sym typeface="微软雅黑" panose="020B0503020204020204" pitchFamily="34" charset="-122"/>
                </a:rPr>
                <a:t>，但</a:t>
              </a:r>
              <a:r>
                <a:rPr lang="zh-CN" altLang="zh-CN" sz="2400" b="0" spc="200" dirty="0">
                  <a:solidFill>
                    <a:srgbClr val="C00000"/>
                  </a:solidFill>
                  <a:latin typeface="Arial" panose="020B0604020202020204" pitchFamily="34" charset="0"/>
                  <a:sym typeface="微软雅黑" panose="020B0503020204020204" pitchFamily="34" charset="-122"/>
                </a:rPr>
                <a:t>三人</a:t>
              </a:r>
              <a:r>
                <a:rPr lang="zh-CN" altLang="zh-CN" sz="2400" b="0" spc="200" dirty="0">
                  <a:latin typeface="Arial" panose="020B0604020202020204" pitchFamily="34" charset="0"/>
                  <a:sym typeface="微软雅黑" panose="020B0503020204020204" pitchFamily="34" charset="-122"/>
                </a:rPr>
                <a:t>时以</a:t>
              </a:r>
              <a:r>
                <a:rPr lang="zh-CN" altLang="zh-CN" sz="2400" b="0" spc="200" dirty="0">
                  <a:solidFill>
                    <a:srgbClr val="C00000"/>
                  </a:solidFill>
                  <a:latin typeface="Arial" panose="020B0604020202020204" pitchFamily="34" charset="0"/>
                  <a:sym typeface="微软雅黑" panose="020B0503020204020204" pitchFamily="34" charset="-122"/>
                </a:rPr>
                <a:t>中间为上</a:t>
              </a:r>
              <a:r>
                <a:rPr lang="zh-CN" altLang="zh-CN" sz="2400" b="0" spc="200" dirty="0">
                  <a:latin typeface="Arial" panose="020B0604020202020204" pitchFamily="34" charset="0"/>
                  <a:sym typeface="微软雅黑" panose="020B0503020204020204" pitchFamily="34" charset="-122"/>
                </a:rPr>
                <a:t>位。</a:t>
              </a:r>
              <a:endParaRPr lang="zh-CN" altLang="zh-CN" sz="2400" b="0" spc="200" dirty="0">
                <a:latin typeface="Arial" panose="020B0604020202020204" pitchFamily="34" charset="0"/>
                <a:sym typeface="微软雅黑" panose="020B0503020204020204" pitchFamily="34" charset="-122"/>
              </a:endParaRPr>
            </a:p>
          </p:txBody>
        </p:sp>
        <p:pic>
          <p:nvPicPr>
            <p:cNvPr id="10" name="图片 8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791" t="-7541" b="361"/>
            <a:stretch>
              <a:fillRect/>
            </a:stretch>
          </p:blipFill>
          <p:spPr bwMode="auto">
            <a:xfrm>
              <a:off x="11801" y="5778"/>
              <a:ext cx="3628" cy="3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2996" y="3573"/>
              <a:ext cx="7267" cy="16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indent="0" algn="just" hangingPunct="0">
                <a:lnSpc>
                  <a:spcPct val="130000"/>
                </a:lnSpc>
                <a:spcBef>
                  <a:spcPts val="600"/>
                </a:spcBef>
                <a:buFont typeface="Wingdings" panose="05000000000000000000" pitchFamily="2" charset="2"/>
                <a:buNone/>
              </a:pPr>
              <a:r>
                <a:rPr lang="zh-CN" altLang="zh-CN" sz="2400" spc="200" dirty="0">
                  <a:solidFill>
                    <a:srgbClr val="2F2B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原则上，</a:t>
              </a:r>
              <a:r>
                <a:rPr lang="zh-CN" altLang="zh-CN" sz="2400" spc="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长沙发为客用席</a:t>
              </a:r>
              <a:r>
                <a:rPr lang="zh-CN" altLang="zh-CN" sz="2400" spc="200" dirty="0">
                  <a:solidFill>
                    <a:srgbClr val="2F2B2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，带有扶手的椅子为公司内用席；</a:t>
              </a:r>
              <a:endParaRPr lang="zh-CN" altLang="zh-CN" sz="2400" spc="200" dirty="0">
                <a:solidFill>
                  <a:srgbClr val="2F2B2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244725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5-2</a:t>
            </a:r>
            <a:r>
              <a:rPr lang="zh-CN" altLang="en-US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接待座次</a:t>
            </a:r>
            <a:endParaRPr lang="zh-CN" altLang="en-US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 10"/>
          <p:cNvSpPr/>
          <p:nvPr/>
        </p:nvSpPr>
        <p:spPr bwMode="auto">
          <a:xfrm>
            <a:off x="2226945" y="2432050"/>
            <a:ext cx="309245" cy="29972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 10"/>
          <p:cNvSpPr/>
          <p:nvPr/>
        </p:nvSpPr>
        <p:spPr bwMode="auto">
          <a:xfrm>
            <a:off x="2226945" y="4358005"/>
            <a:ext cx="309245" cy="299720"/>
          </a:xfrm>
          <a:custGeom>
            <a:avLst/>
            <a:gdLst>
              <a:gd name="T0" fmla="*/ 116261 w 1360"/>
              <a:gd name="T1" fmla="*/ 1784537 h 1360"/>
              <a:gd name="T2" fmla="*/ 1651467 w 1360"/>
              <a:gd name="T3" fmla="*/ 268941 h 1360"/>
              <a:gd name="T4" fmla="*/ 1388129 w 1360"/>
              <a:gd name="T5" fmla="*/ 542085 h 1360"/>
              <a:gd name="T6" fmla="*/ 1151404 w 1360"/>
              <a:gd name="T7" fmla="*/ 846044 h 1360"/>
              <a:gd name="T8" fmla="*/ 1046349 w 1360"/>
              <a:gd name="T9" fmla="*/ 1001526 h 1360"/>
              <a:gd name="T10" fmla="*/ 958103 w 1360"/>
              <a:gd name="T11" fmla="*/ 1155607 h 1360"/>
              <a:gd name="T12" fmla="*/ 885265 w 1360"/>
              <a:gd name="T13" fmla="*/ 1305485 h 1360"/>
              <a:gd name="T14" fmla="*/ 826434 w 1360"/>
              <a:gd name="T15" fmla="*/ 1453963 h 1360"/>
              <a:gd name="T16" fmla="*/ 710173 w 1360"/>
              <a:gd name="T17" fmla="*/ 1533805 h 1360"/>
              <a:gd name="T18" fmla="*/ 648540 w 1360"/>
              <a:gd name="T19" fmla="*/ 1553415 h 1360"/>
              <a:gd name="T20" fmla="*/ 624728 w 1360"/>
              <a:gd name="T21" fmla="*/ 1483379 h 1360"/>
              <a:gd name="T22" fmla="*/ 581305 w 1360"/>
              <a:gd name="T23" fmla="*/ 1369919 h 1360"/>
              <a:gd name="T24" fmla="*/ 537882 w 1360"/>
              <a:gd name="T25" fmla="*/ 1264864 h 1360"/>
              <a:gd name="T26" fmla="*/ 497261 w 1360"/>
              <a:gd name="T27" fmla="*/ 1179419 h 1360"/>
              <a:gd name="T28" fmla="*/ 462243 w 1360"/>
              <a:gd name="T29" fmla="*/ 1106581 h 1360"/>
              <a:gd name="T30" fmla="*/ 430026 w 1360"/>
              <a:gd name="T31" fmla="*/ 1056154 h 1360"/>
              <a:gd name="T32" fmla="*/ 365592 w 1360"/>
              <a:gd name="T33" fmla="*/ 986118 h 1360"/>
              <a:gd name="T34" fmla="*/ 295555 w 1360"/>
              <a:gd name="T35" fmla="*/ 959504 h 1360"/>
              <a:gd name="T36" fmla="*/ 344581 w 1360"/>
              <a:gd name="T37" fmla="*/ 918882 h 1360"/>
              <a:gd name="T38" fmla="*/ 388004 w 1360"/>
              <a:gd name="T39" fmla="*/ 892268 h 1360"/>
              <a:gd name="T40" fmla="*/ 427224 w 1360"/>
              <a:gd name="T41" fmla="*/ 872658 h 1360"/>
              <a:gd name="T42" fmla="*/ 465044 w 1360"/>
              <a:gd name="T43" fmla="*/ 868456 h 1360"/>
              <a:gd name="T44" fmla="*/ 516871 w 1360"/>
              <a:gd name="T45" fmla="*/ 886665 h 1360"/>
              <a:gd name="T46" fmla="*/ 570099 w 1360"/>
              <a:gd name="T47" fmla="*/ 937092 h 1360"/>
              <a:gd name="T48" fmla="*/ 624728 w 1360"/>
              <a:gd name="T49" fmla="*/ 1021136 h 1360"/>
              <a:gd name="T50" fmla="*/ 683559 w 1360"/>
              <a:gd name="T51" fmla="*/ 1138798 h 1360"/>
              <a:gd name="T52" fmla="*/ 806824 w 1360"/>
              <a:gd name="T53" fmla="*/ 1096776 h 1360"/>
              <a:gd name="T54" fmla="*/ 990320 w 1360"/>
              <a:gd name="T55" fmla="*/ 827835 h 1360"/>
              <a:gd name="T56" fmla="*/ 1197629 w 1360"/>
              <a:gd name="T57" fmla="*/ 574301 h 1360"/>
              <a:gd name="T58" fmla="*/ 1428750 w 1360"/>
              <a:gd name="T59" fmla="*/ 338978 h 1360"/>
              <a:gd name="T60" fmla="*/ 116261 w 1360"/>
              <a:gd name="T61" fmla="*/ 225518 h 1360"/>
              <a:gd name="T62" fmla="*/ 1872783 w 1360"/>
              <a:gd name="T63" fmla="*/ 0 h 1360"/>
              <a:gd name="T64" fmla="*/ 1843368 w 1360"/>
              <a:gd name="T65" fmla="*/ 110658 h 1360"/>
              <a:gd name="T66" fmla="*/ 1770529 w 1360"/>
              <a:gd name="T67" fmla="*/ 1905000 h 1360"/>
              <a:gd name="T68" fmla="*/ 0 w 1360"/>
              <a:gd name="T69" fmla="*/ 107857 h 1360"/>
              <a:gd name="T70" fmla="*/ 1794342 w 1360"/>
              <a:gd name="T71" fmla="*/ 49026 h 1360"/>
              <a:gd name="T72" fmla="*/ 1872783 w 1360"/>
              <a:gd name="T73" fmla="*/ 0 h 1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360" h="1360">
                <a:moveTo>
                  <a:pt x="83" y="161"/>
                </a:moveTo>
                <a:lnTo>
                  <a:pt x="83" y="1274"/>
                </a:lnTo>
                <a:lnTo>
                  <a:pt x="1179" y="1274"/>
                </a:lnTo>
                <a:lnTo>
                  <a:pt x="1179" y="192"/>
                </a:lnTo>
                <a:lnTo>
                  <a:pt x="1081" y="286"/>
                </a:lnTo>
                <a:lnTo>
                  <a:pt x="991" y="387"/>
                </a:lnTo>
                <a:lnTo>
                  <a:pt x="903" y="493"/>
                </a:lnTo>
                <a:lnTo>
                  <a:pt x="822" y="604"/>
                </a:lnTo>
                <a:lnTo>
                  <a:pt x="784" y="660"/>
                </a:lnTo>
                <a:lnTo>
                  <a:pt x="747" y="715"/>
                </a:lnTo>
                <a:lnTo>
                  <a:pt x="715" y="771"/>
                </a:lnTo>
                <a:lnTo>
                  <a:pt x="684" y="825"/>
                </a:lnTo>
                <a:lnTo>
                  <a:pt x="657" y="880"/>
                </a:lnTo>
                <a:lnTo>
                  <a:pt x="632" y="932"/>
                </a:lnTo>
                <a:lnTo>
                  <a:pt x="609" y="986"/>
                </a:lnTo>
                <a:lnTo>
                  <a:pt x="590" y="1038"/>
                </a:lnTo>
                <a:lnTo>
                  <a:pt x="551" y="1063"/>
                </a:lnTo>
                <a:lnTo>
                  <a:pt x="507" y="1095"/>
                </a:lnTo>
                <a:lnTo>
                  <a:pt x="469" y="1128"/>
                </a:lnTo>
                <a:lnTo>
                  <a:pt x="463" y="1109"/>
                </a:lnTo>
                <a:lnTo>
                  <a:pt x="455" y="1086"/>
                </a:lnTo>
                <a:lnTo>
                  <a:pt x="446" y="1059"/>
                </a:lnTo>
                <a:lnTo>
                  <a:pt x="434" y="1026"/>
                </a:lnTo>
                <a:lnTo>
                  <a:pt x="415" y="978"/>
                </a:lnTo>
                <a:lnTo>
                  <a:pt x="400" y="938"/>
                </a:lnTo>
                <a:lnTo>
                  <a:pt x="384" y="903"/>
                </a:lnTo>
                <a:lnTo>
                  <a:pt x="371" y="871"/>
                </a:lnTo>
                <a:lnTo>
                  <a:pt x="355" y="842"/>
                </a:lnTo>
                <a:lnTo>
                  <a:pt x="344" y="815"/>
                </a:lnTo>
                <a:lnTo>
                  <a:pt x="330" y="790"/>
                </a:lnTo>
                <a:lnTo>
                  <a:pt x="319" y="771"/>
                </a:lnTo>
                <a:lnTo>
                  <a:pt x="307" y="754"/>
                </a:lnTo>
                <a:lnTo>
                  <a:pt x="284" y="725"/>
                </a:lnTo>
                <a:lnTo>
                  <a:pt x="261" y="704"/>
                </a:lnTo>
                <a:lnTo>
                  <a:pt x="236" y="691"/>
                </a:lnTo>
                <a:lnTo>
                  <a:pt x="211" y="685"/>
                </a:lnTo>
                <a:lnTo>
                  <a:pt x="229" y="669"/>
                </a:lnTo>
                <a:lnTo>
                  <a:pt x="246" y="656"/>
                </a:lnTo>
                <a:lnTo>
                  <a:pt x="261" y="645"/>
                </a:lnTo>
                <a:lnTo>
                  <a:pt x="277" y="637"/>
                </a:lnTo>
                <a:lnTo>
                  <a:pt x="292" y="629"/>
                </a:lnTo>
                <a:lnTo>
                  <a:pt x="305" y="623"/>
                </a:lnTo>
                <a:lnTo>
                  <a:pt x="321" y="621"/>
                </a:lnTo>
                <a:lnTo>
                  <a:pt x="332" y="620"/>
                </a:lnTo>
                <a:lnTo>
                  <a:pt x="352" y="623"/>
                </a:lnTo>
                <a:lnTo>
                  <a:pt x="369" y="633"/>
                </a:lnTo>
                <a:lnTo>
                  <a:pt x="388" y="648"/>
                </a:lnTo>
                <a:lnTo>
                  <a:pt x="407" y="669"/>
                </a:lnTo>
                <a:lnTo>
                  <a:pt x="426" y="696"/>
                </a:lnTo>
                <a:lnTo>
                  <a:pt x="446" y="729"/>
                </a:lnTo>
                <a:lnTo>
                  <a:pt x="467" y="769"/>
                </a:lnTo>
                <a:lnTo>
                  <a:pt x="488" y="813"/>
                </a:lnTo>
                <a:lnTo>
                  <a:pt x="519" y="882"/>
                </a:lnTo>
                <a:lnTo>
                  <a:pt x="576" y="783"/>
                </a:lnTo>
                <a:lnTo>
                  <a:pt x="640" y="685"/>
                </a:lnTo>
                <a:lnTo>
                  <a:pt x="707" y="591"/>
                </a:lnTo>
                <a:lnTo>
                  <a:pt x="778" y="501"/>
                </a:lnTo>
                <a:lnTo>
                  <a:pt x="855" y="410"/>
                </a:lnTo>
                <a:lnTo>
                  <a:pt x="935" y="324"/>
                </a:lnTo>
                <a:lnTo>
                  <a:pt x="1020" y="242"/>
                </a:lnTo>
                <a:lnTo>
                  <a:pt x="1110" y="161"/>
                </a:lnTo>
                <a:lnTo>
                  <a:pt x="83" y="161"/>
                </a:lnTo>
                <a:close/>
                <a:moveTo>
                  <a:pt x="1337" y="0"/>
                </a:moveTo>
                <a:lnTo>
                  <a:pt x="1360" y="46"/>
                </a:lnTo>
                <a:lnTo>
                  <a:pt x="1316" y="79"/>
                </a:lnTo>
                <a:lnTo>
                  <a:pt x="1264" y="119"/>
                </a:lnTo>
                <a:lnTo>
                  <a:pt x="1264" y="1360"/>
                </a:lnTo>
                <a:lnTo>
                  <a:pt x="0" y="1360"/>
                </a:lnTo>
                <a:lnTo>
                  <a:pt x="0" y="77"/>
                </a:lnTo>
                <a:lnTo>
                  <a:pt x="1222" y="77"/>
                </a:lnTo>
                <a:lnTo>
                  <a:pt x="1281" y="35"/>
                </a:lnTo>
                <a:lnTo>
                  <a:pt x="13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80" tIns="34290" rIns="68580" bIns="34290"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912225" y="2490470"/>
            <a:ext cx="902335" cy="3003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桌子</a:t>
            </a: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48725" y="2089150"/>
            <a:ext cx="1024890" cy="266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cxnSp>
        <p:nvCxnSpPr>
          <p:cNvPr id="17" name="直接连接符 16"/>
          <p:cNvCxnSpPr/>
          <p:nvPr/>
        </p:nvCxnSpPr>
        <p:spPr>
          <a:xfrm>
            <a:off x="9540240" y="2277745"/>
            <a:ext cx="9525" cy="387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568815" y="2094230"/>
            <a:ext cx="0" cy="26098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9203055" y="2094865"/>
            <a:ext cx="0" cy="260985"/>
          </a:xfrm>
          <a:prstGeom prst="line">
            <a:avLst/>
          </a:prstGeom>
          <a:ln w="28575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8848725" y="2041525"/>
            <a:ext cx="30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3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568815" y="204152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2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826500" y="2869565"/>
            <a:ext cx="376555" cy="3124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9481185" y="2869565"/>
            <a:ext cx="392430" cy="3124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5</a:t>
            </a:r>
            <a:endParaRPr lang="en-US" altLang="zh-CN"/>
          </a:p>
        </p:txBody>
      </p:sp>
      <p:sp>
        <p:nvSpPr>
          <p:cNvPr id="26" name="矩形 25"/>
          <p:cNvSpPr/>
          <p:nvPr/>
        </p:nvSpPr>
        <p:spPr>
          <a:xfrm>
            <a:off x="9159240" y="4134485"/>
            <a:ext cx="504825" cy="7054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桌子</a:t>
            </a: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723755" y="4182745"/>
            <a:ext cx="299720" cy="2609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9" name="矩形 28"/>
          <p:cNvSpPr/>
          <p:nvPr/>
        </p:nvSpPr>
        <p:spPr>
          <a:xfrm>
            <a:off x="9723755" y="4588510"/>
            <a:ext cx="299720" cy="309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0" name="矩形 29"/>
          <p:cNvSpPr/>
          <p:nvPr/>
        </p:nvSpPr>
        <p:spPr>
          <a:xfrm>
            <a:off x="8768080" y="4606925"/>
            <a:ext cx="328295" cy="271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4</a:t>
            </a:r>
            <a:endParaRPr lang="en-US" altLang="zh-CN"/>
          </a:p>
        </p:txBody>
      </p:sp>
      <p:sp>
        <p:nvSpPr>
          <p:cNvPr id="33" name="矩形 32"/>
          <p:cNvSpPr/>
          <p:nvPr/>
        </p:nvSpPr>
        <p:spPr>
          <a:xfrm>
            <a:off x="8768080" y="4171950"/>
            <a:ext cx="328295" cy="2717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3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pic>
        <p:nvPicPr>
          <p:cNvPr id="7171" name="Picture 2" descr="C:\Documents and Settings\A002682\桌面\13200D4D940-44D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48" r="2277" b="31323"/>
          <a:stretch>
            <a:fillRect/>
          </a:stretch>
        </p:blipFill>
        <p:spPr bwMode="auto">
          <a:xfrm>
            <a:off x="3526790" y="1268730"/>
            <a:ext cx="7967345" cy="480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92C8899746743A2595B40E60BFBE87B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60595"/>
            <a:ext cx="2015490" cy="2132330"/>
          </a:xfrm>
          <a:prstGeom prst="rect">
            <a:avLst/>
          </a:prstGeom>
        </p:spPr>
      </p:pic>
      <p:sp>
        <p:nvSpPr>
          <p:cNvPr id="7170" name="标题 1"/>
          <p:cNvSpPr txBox="1">
            <a:spLocks noChangeArrowheads="1"/>
          </p:cNvSpPr>
          <p:nvPr/>
        </p:nvSpPr>
        <p:spPr bwMode="auto">
          <a:xfrm>
            <a:off x="2753995" y="1564640"/>
            <a:ext cx="1790700" cy="877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150000"/>
              </a:lnSpc>
              <a:spcBef>
                <a:spcPct val="20000"/>
              </a:spcBef>
              <a:buBlip>
                <a:blip r:embed="rId4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endParaRPr lang="zh-CN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57785" y="2555240"/>
            <a:ext cx="12192000" cy="1748155"/>
          </a:xfrm>
          <a:prstGeom prst="rect">
            <a:avLst/>
          </a:prstGeom>
          <a:solidFill>
            <a:schemeClr val="bg1">
              <a:lumMod val="50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4400" b="1" dirty="0">
                <a:solidFill>
                  <a:schemeClr val="bg1"/>
                </a:solidFill>
                <a:sym typeface="微软雅黑" panose="020B0503020204020204" pitchFamily="34" charset="-122"/>
              </a:rPr>
              <a:t>形象决定命运</a:t>
            </a:r>
            <a:endParaRPr lang="zh-CN" altLang="zh-CN" sz="4400" b="1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8" name="矩形标注 7"/>
          <p:cNvSpPr/>
          <p:nvPr/>
        </p:nvSpPr>
        <p:spPr>
          <a:xfrm>
            <a:off x="1385570" y="4189730"/>
            <a:ext cx="1836420" cy="948055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请为这幅</a:t>
            </a:r>
            <a:r>
              <a:rPr lang="zh-CN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图</a:t>
            </a:r>
            <a:endParaRPr lang="zh-CN" altLang="zh-CN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zh-CN" sz="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起</a:t>
            </a:r>
            <a:r>
              <a:rPr lang="zh-CN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个标题</a:t>
            </a:r>
            <a:endParaRPr lang="zh-CN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67625" y="981075"/>
            <a:ext cx="4262755" cy="5377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6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385060" y="1946275"/>
            <a:ext cx="7421880" cy="2214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3800" b="1">
                <a:solidFill>
                  <a:srgbClr val="C00000"/>
                </a:solidFill>
                <a:sym typeface="+mn-ea"/>
              </a:rPr>
              <a:t>礼</a:t>
            </a:r>
            <a:r>
              <a:rPr lang="zh-CN" altLang="en-US" sz="4800" b="1">
                <a:sym typeface="+mn-ea"/>
              </a:rPr>
              <a:t>是做人和做事的根本</a:t>
            </a:r>
            <a:endParaRPr lang="zh-CN" altLang="en-US" sz="4800" b="1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6599590" y="0"/>
            <a:ext cx="5592410" cy="6858000"/>
            <a:chOff x="6599590" y="0"/>
            <a:chExt cx="5592410" cy="6858000"/>
          </a:xfrm>
        </p:grpSpPr>
        <p:sp>
          <p:nvSpPr>
            <p:cNvPr id="13" name="任意多边形 12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18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50452" y="5559257"/>
            <a:ext cx="136769" cy="889000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2" name="椭圆 1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6599590" y="0"/>
            <a:ext cx="2791973" cy="6858000"/>
          </a:xfrm>
          <a:custGeom>
            <a:avLst/>
            <a:gdLst>
              <a:gd name="T0" fmla="*/ 2347 w 2347"/>
              <a:gd name="T1" fmla="*/ 0 h 5765"/>
              <a:gd name="T2" fmla="*/ 2243 w 2347"/>
              <a:gd name="T3" fmla="*/ 0 h 5765"/>
              <a:gd name="T4" fmla="*/ 0 w 2347"/>
              <a:gd name="T5" fmla="*/ 5765 h 5765"/>
              <a:gd name="T6" fmla="*/ 441 w 2347"/>
              <a:gd name="T7" fmla="*/ 5765 h 5765"/>
              <a:gd name="T8" fmla="*/ 2347 w 2347"/>
              <a:gd name="T9" fmla="*/ 0 h 5765"/>
              <a:gd name="T10" fmla="*/ 2347 w 2347"/>
              <a:gd name="T11" fmla="*/ 0 h 5765"/>
              <a:gd name="T12" fmla="*/ 2347 w 2347"/>
              <a:gd name="T13" fmla="*/ 0 h 5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7" h="5765">
                <a:moveTo>
                  <a:pt x="2347" y="0"/>
                </a:moveTo>
                <a:lnTo>
                  <a:pt x="2243" y="0"/>
                </a:lnTo>
                <a:lnTo>
                  <a:pt x="0" y="5765"/>
                </a:lnTo>
                <a:lnTo>
                  <a:pt x="441" y="5765"/>
                </a:lnTo>
                <a:lnTo>
                  <a:pt x="2347" y="0"/>
                </a:lnTo>
                <a:close/>
                <a:moveTo>
                  <a:pt x="2347" y="0"/>
                </a:moveTo>
                <a:lnTo>
                  <a:pt x="2347" y="0"/>
                </a:lnTo>
                <a:close/>
              </a:path>
            </a:pathLst>
          </a:custGeom>
          <a:solidFill>
            <a:srgbClr val="231815">
              <a:alpha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 descr="微信图片_201804170909336"/>
          <p:cNvPicPr>
            <a:picLocks noChangeAspect="1"/>
          </p:cNvPicPr>
          <p:nvPr/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8743950" y="3568700"/>
            <a:ext cx="2714625" cy="262826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  <p:grpSp>
        <p:nvGrpSpPr>
          <p:cNvPr id="26" name="组合 25"/>
          <p:cNvGrpSpPr/>
          <p:nvPr/>
        </p:nvGrpSpPr>
        <p:grpSpPr>
          <a:xfrm>
            <a:off x="450215" y="336550"/>
            <a:ext cx="2085340" cy="578485"/>
            <a:chOff x="709" y="410"/>
            <a:chExt cx="3284" cy="911"/>
          </a:xfrm>
        </p:grpSpPr>
        <p:pic>
          <p:nvPicPr>
            <p:cNvPr id="27" name="图片 2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28" name="文本框 2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676525" y="2829560"/>
            <a:ext cx="394208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7200" b="1" spc="200">
                <a:solidFill>
                  <a:srgbClr val="C00000"/>
                </a:solidFill>
                <a:uFillTx/>
              </a:rPr>
              <a:t>谢谢聆听</a:t>
            </a:r>
            <a:endParaRPr lang="zh-CN" altLang="en-US" sz="7200" b="1" spc="200">
              <a:solidFill>
                <a:srgbClr val="C00000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flipH="1">
            <a:off x="0" y="0"/>
            <a:ext cx="6373585" cy="6858000"/>
            <a:chOff x="6599590" y="0"/>
            <a:chExt cx="6373585" cy="6858000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7380765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6599590" y="0"/>
              <a:ext cx="2791973" cy="68580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6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1031116" y="2461761"/>
            <a:ext cx="3446829" cy="2201906"/>
            <a:chOff x="1031116" y="2461761"/>
            <a:chExt cx="3446829" cy="2201906"/>
          </a:xfrm>
        </p:grpSpPr>
        <p:sp>
          <p:nvSpPr>
            <p:cNvPr id="33" name="文本框 32"/>
            <p:cNvSpPr txBox="1"/>
            <p:nvPr/>
          </p:nvSpPr>
          <p:spPr>
            <a:xfrm>
              <a:off x="1031116" y="3832670"/>
              <a:ext cx="3446829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6000">
                  <a:solidFill>
                    <a:schemeClr val="accent1"/>
                  </a:soli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48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CONTENT</a:t>
              </a:r>
              <a:endParaRPr lang="zh-CN" altLang="en-US" sz="4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1117" y="2461761"/>
              <a:ext cx="2472638" cy="132343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6000">
                  <a:solidFill>
                    <a:schemeClr val="accent1"/>
                  </a:solidFill>
                </a:defRPr>
              </a:lvl1pPr>
            </a:lstStyle>
            <a:p>
              <a:pPr algn="dist">
                <a:lnSpc>
                  <a:spcPct val="10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目录</a:t>
              </a:r>
              <a:endParaRPr lang="zh-CN" altLang="en-US" sz="8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708515" y="209550"/>
            <a:ext cx="2085340" cy="578485"/>
            <a:chOff x="709" y="410"/>
            <a:chExt cx="3284" cy="911"/>
          </a:xfrm>
        </p:grpSpPr>
        <p:pic>
          <p:nvPicPr>
            <p:cNvPr id="12" name="图片 11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18" name="文本框 1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215255" y="1564005"/>
            <a:ext cx="6247765" cy="3730625"/>
            <a:chOff x="8076" y="3273"/>
            <a:chExt cx="9839" cy="5875"/>
          </a:xfrm>
        </p:grpSpPr>
        <p:grpSp>
          <p:nvGrpSpPr>
            <p:cNvPr id="40" name="组合 39"/>
            <p:cNvGrpSpPr/>
            <p:nvPr/>
          </p:nvGrpSpPr>
          <p:grpSpPr>
            <a:xfrm>
              <a:off x="8076" y="3273"/>
              <a:ext cx="8966" cy="4361"/>
              <a:chOff x="8076" y="3273"/>
              <a:chExt cx="8966" cy="4361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8076" y="3273"/>
                <a:ext cx="7219" cy="1332"/>
                <a:chOff x="4244" y="2280"/>
                <a:chExt cx="7219" cy="1332"/>
              </a:xfrm>
            </p:grpSpPr>
            <p:sp>
              <p:nvSpPr>
                <p:cNvPr id="21" name="矩形 20"/>
                <p:cNvSpPr/>
                <p:nvPr>
                  <p:custDataLst>
                    <p:tags r:id="rId2"/>
                  </p:custDataLst>
                </p:nvPr>
              </p:nvSpPr>
              <p:spPr>
                <a:xfrm flipH="1">
                  <a:off x="5753" y="2526"/>
                  <a:ext cx="5711" cy="1087"/>
                </a:xfrm>
                <a:prstGeom prst="rect">
                  <a:avLst/>
                </a:prstGeom>
                <a:solidFill>
                  <a:srgbClr val="C00000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p>
                  <a:pPr algn="ctr"/>
                  <a:r>
                    <a:rPr lang="zh-CN" altLang="da-DK" sz="28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仪表礼仪</a:t>
                  </a:r>
                  <a:endParaRPr lang="zh-CN" altLang="da-DK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2" name="任意多边形 21"/>
                <p:cNvSpPr/>
                <p:nvPr>
                  <p:custDataLst>
                    <p:tags r:id="rId3"/>
                  </p:custDataLst>
                </p:nvPr>
              </p:nvSpPr>
              <p:spPr>
                <a:xfrm rot="1254178" flipH="1">
                  <a:off x="4897" y="2439"/>
                  <a:ext cx="1073" cy="1015"/>
                </a:xfrm>
                <a:custGeom>
                  <a:avLst/>
                  <a:gdLst>
                    <a:gd name="connsiteX0" fmla="*/ 1316153 w 1316153"/>
                    <a:gd name="connsiteY0" fmla="*/ 0 h 1245453"/>
                    <a:gd name="connsiteX1" fmla="*/ 840486 w 1316153"/>
                    <a:gd name="connsiteY1" fmla="*/ 1245453 h 1245453"/>
                    <a:gd name="connsiteX2" fmla="*/ 0 w 1316153"/>
                    <a:gd name="connsiteY2" fmla="*/ 1245453 h 1245453"/>
                    <a:gd name="connsiteX3" fmla="*/ 475666 w 1316153"/>
                    <a:gd name="connsiteY3" fmla="*/ 0 h 124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6153" h="1245453">
                      <a:moveTo>
                        <a:pt x="1316153" y="0"/>
                      </a:moveTo>
                      <a:lnTo>
                        <a:pt x="840486" y="1245453"/>
                      </a:lnTo>
                      <a:lnTo>
                        <a:pt x="0" y="1245453"/>
                      </a:lnTo>
                      <a:lnTo>
                        <a:pt x="475666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just">
                    <a:lnSpc>
                      <a:spcPct val="130000"/>
                    </a:lnSpc>
                  </a:pPr>
                  <a:endParaRPr lang="zh-CN" altLang="en-US" sz="2800" b="1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3" name="矩形 22"/>
                <p:cNvSpPr/>
                <p:nvPr>
                  <p:custDataLst>
                    <p:tags r:id="rId4"/>
                  </p:custDataLst>
                </p:nvPr>
              </p:nvSpPr>
              <p:spPr>
                <a:xfrm flipH="1">
                  <a:off x="4244" y="2280"/>
                  <a:ext cx="869" cy="1087"/>
                </a:xfrm>
                <a:prstGeom prst="rect">
                  <a:avLst/>
                </a:prstGeom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p>
                  <a:pPr algn="ctr"/>
                  <a:r>
                    <a:rPr lang="en-US" altLang="da-DK" sz="28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1</a:t>
                  </a:r>
                  <a:endParaRPr lang="en-US" altLang="da-DK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5" name="组合 24"/>
              <p:cNvGrpSpPr/>
              <p:nvPr>
                <p:custDataLst>
                  <p:tags r:id="rId5"/>
                </p:custDataLst>
              </p:nvPr>
            </p:nvGrpSpPr>
            <p:grpSpPr>
              <a:xfrm>
                <a:off x="8949" y="4787"/>
                <a:ext cx="7220" cy="1333"/>
                <a:chOff x="1663700" y="2565116"/>
                <a:chExt cx="4584699" cy="846760"/>
              </a:xfrm>
            </p:grpSpPr>
            <p:sp>
              <p:nvSpPr>
                <p:cNvPr id="26" name="矩形 25"/>
                <p:cNvSpPr/>
                <p:nvPr>
                  <p:custDataLst>
                    <p:tags r:id="rId6"/>
                  </p:custDataLst>
                </p:nvPr>
              </p:nvSpPr>
              <p:spPr>
                <a:xfrm flipH="1">
                  <a:off x="2621852" y="2721650"/>
                  <a:ext cx="3626547" cy="690226"/>
                </a:xfrm>
                <a:prstGeom prst="rect">
                  <a:avLst/>
                </a:prstGeom>
                <a:solidFill>
                  <a:srgbClr val="C00000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p>
                  <a:pPr algn="ctr"/>
                  <a:r>
                    <a:rPr lang="zh-CN" altLang="da-DK" sz="28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仪态礼仪</a:t>
                  </a:r>
                  <a:endParaRPr lang="zh-CN" altLang="da-DK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7" name="任意多边形 26"/>
                <p:cNvSpPr/>
                <p:nvPr>
                  <p:custDataLst>
                    <p:tags r:id="rId7"/>
                  </p:custDataLst>
                </p:nvPr>
              </p:nvSpPr>
              <p:spPr>
                <a:xfrm rot="1254178" flipH="1">
                  <a:off x="2078024" y="2666509"/>
                  <a:ext cx="681247" cy="644653"/>
                </a:xfrm>
                <a:custGeom>
                  <a:avLst/>
                  <a:gdLst>
                    <a:gd name="connsiteX0" fmla="*/ 1316153 w 1316153"/>
                    <a:gd name="connsiteY0" fmla="*/ 0 h 1245453"/>
                    <a:gd name="connsiteX1" fmla="*/ 840486 w 1316153"/>
                    <a:gd name="connsiteY1" fmla="*/ 1245453 h 1245453"/>
                    <a:gd name="connsiteX2" fmla="*/ 0 w 1316153"/>
                    <a:gd name="connsiteY2" fmla="*/ 1245453 h 1245453"/>
                    <a:gd name="connsiteX3" fmla="*/ 475666 w 1316153"/>
                    <a:gd name="connsiteY3" fmla="*/ 0 h 124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6153" h="1245453">
                      <a:moveTo>
                        <a:pt x="1316153" y="0"/>
                      </a:moveTo>
                      <a:lnTo>
                        <a:pt x="840486" y="1245453"/>
                      </a:lnTo>
                      <a:lnTo>
                        <a:pt x="0" y="1245453"/>
                      </a:lnTo>
                      <a:lnTo>
                        <a:pt x="475666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just">
                    <a:lnSpc>
                      <a:spcPct val="130000"/>
                    </a:lnSpc>
                  </a:pPr>
                  <a:endParaRPr lang="zh-CN" altLang="en-US" sz="2800" b="1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矩形 27"/>
                <p:cNvSpPr/>
                <p:nvPr>
                  <p:custDataLst>
                    <p:tags r:id="rId8"/>
                  </p:custDataLst>
                </p:nvPr>
              </p:nvSpPr>
              <p:spPr>
                <a:xfrm flipH="1">
                  <a:off x="1663700" y="2565116"/>
                  <a:ext cx="551742" cy="690226"/>
                </a:xfrm>
                <a:prstGeom prst="rect">
                  <a:avLst/>
                </a:prstGeom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p>
                  <a:pPr algn="ctr"/>
                  <a:r>
                    <a:rPr lang="en-US" altLang="da-DK" sz="28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2</a:t>
                  </a:r>
                  <a:endParaRPr lang="en-US" altLang="da-DK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9" name="组合 28"/>
              <p:cNvGrpSpPr/>
              <p:nvPr>
                <p:custDataLst>
                  <p:tags r:id="rId9"/>
                </p:custDataLst>
              </p:nvPr>
            </p:nvGrpSpPr>
            <p:grpSpPr>
              <a:xfrm>
                <a:off x="9822" y="6302"/>
                <a:ext cx="7220" cy="1333"/>
                <a:chOff x="1663700" y="2565116"/>
                <a:chExt cx="4584699" cy="846760"/>
              </a:xfrm>
            </p:grpSpPr>
            <p:sp>
              <p:nvSpPr>
                <p:cNvPr id="30" name="矩形 29"/>
                <p:cNvSpPr/>
                <p:nvPr>
                  <p:custDataLst>
                    <p:tags r:id="rId10"/>
                  </p:custDataLst>
                </p:nvPr>
              </p:nvSpPr>
              <p:spPr>
                <a:xfrm flipH="1">
                  <a:off x="2621852" y="2721650"/>
                  <a:ext cx="3626547" cy="690226"/>
                </a:xfrm>
                <a:prstGeom prst="rect">
                  <a:avLst/>
                </a:prstGeom>
                <a:solidFill>
                  <a:srgbClr val="C00000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p>
                  <a:pPr algn="ctr"/>
                  <a:r>
                    <a:rPr lang="zh-CN" altLang="da-DK" sz="28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电话礼仪</a:t>
                  </a:r>
                  <a:endParaRPr lang="zh-CN" altLang="da-DK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1" name="任意多边形 30"/>
                <p:cNvSpPr/>
                <p:nvPr>
                  <p:custDataLst>
                    <p:tags r:id="rId11"/>
                  </p:custDataLst>
                </p:nvPr>
              </p:nvSpPr>
              <p:spPr>
                <a:xfrm rot="1254178" flipH="1">
                  <a:off x="2088184" y="2666509"/>
                  <a:ext cx="681247" cy="644653"/>
                </a:xfrm>
                <a:custGeom>
                  <a:avLst/>
                  <a:gdLst>
                    <a:gd name="connsiteX0" fmla="*/ 1316153 w 1316153"/>
                    <a:gd name="connsiteY0" fmla="*/ 0 h 1245453"/>
                    <a:gd name="connsiteX1" fmla="*/ 840486 w 1316153"/>
                    <a:gd name="connsiteY1" fmla="*/ 1245453 h 1245453"/>
                    <a:gd name="connsiteX2" fmla="*/ 0 w 1316153"/>
                    <a:gd name="connsiteY2" fmla="*/ 1245453 h 1245453"/>
                    <a:gd name="connsiteX3" fmla="*/ 475666 w 1316153"/>
                    <a:gd name="connsiteY3" fmla="*/ 0 h 124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6153" h="1245453">
                      <a:moveTo>
                        <a:pt x="1316153" y="0"/>
                      </a:moveTo>
                      <a:lnTo>
                        <a:pt x="840486" y="1245453"/>
                      </a:lnTo>
                      <a:lnTo>
                        <a:pt x="0" y="1245453"/>
                      </a:lnTo>
                      <a:lnTo>
                        <a:pt x="475666" y="0"/>
                      </a:lnTo>
                      <a:close/>
                    </a:path>
                  </a:pathLst>
                </a:custGeom>
                <a:solidFill>
                  <a:srgbClr val="C00000"/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p>
                  <a:pPr algn="just">
                    <a:lnSpc>
                      <a:spcPct val="130000"/>
                    </a:lnSpc>
                  </a:pPr>
                  <a:endParaRPr lang="zh-CN" altLang="en-US" sz="2800" b="1" dirty="0" err="1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矩形 31"/>
                <p:cNvSpPr/>
                <p:nvPr>
                  <p:custDataLst>
                    <p:tags r:id="rId12"/>
                  </p:custDataLst>
                </p:nvPr>
              </p:nvSpPr>
              <p:spPr>
                <a:xfrm flipH="1">
                  <a:off x="1663700" y="2565116"/>
                  <a:ext cx="551742" cy="690226"/>
                </a:xfrm>
                <a:prstGeom prst="rect">
                  <a:avLst/>
                </a:prstGeom>
                <a:solidFill>
                  <a:srgbClr val="C0000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rmAutofit/>
                </a:bodyPr>
                <a:p>
                  <a:pPr algn="ctr"/>
                  <a:r>
                    <a:rPr lang="en-US" altLang="da-DK" sz="2800" b="1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Arial" panose="020B0604020202020204" pitchFamily="34" charset="0"/>
                    </a:rPr>
                    <a:t>3</a:t>
                  </a:r>
                  <a:endParaRPr lang="en-US" altLang="da-DK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36" name="组合 35"/>
            <p:cNvGrpSpPr/>
            <p:nvPr>
              <p:custDataLst>
                <p:tags r:id="rId13"/>
              </p:custDataLst>
            </p:nvPr>
          </p:nvGrpSpPr>
          <p:grpSpPr>
            <a:xfrm>
              <a:off x="10695" y="7816"/>
              <a:ext cx="7220" cy="1333"/>
              <a:chOff x="1663700" y="2565116"/>
              <a:chExt cx="4584699" cy="846760"/>
            </a:xfrm>
          </p:grpSpPr>
          <p:sp>
            <p:nvSpPr>
              <p:cNvPr id="37" name="矩形 36"/>
              <p:cNvSpPr/>
              <p:nvPr>
                <p:custDataLst>
                  <p:tags r:id="rId14"/>
                </p:custDataLst>
              </p:nvPr>
            </p:nvSpPr>
            <p:spPr>
              <a:xfrm flipH="1">
                <a:off x="2621852" y="2721650"/>
                <a:ext cx="3626547" cy="690226"/>
              </a:xfrm>
              <a:prstGeom prst="rect">
                <a:avLst/>
              </a:prstGeom>
              <a:solidFill>
                <a:srgbClr val="C00000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p>
                <a:pPr algn="ctr"/>
                <a:r>
                  <a:rPr lang="zh-CN" altLang="da-DK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接待礼仪</a:t>
                </a:r>
                <a:endParaRPr lang="zh-CN" altLang="da-DK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任意多边形 37"/>
              <p:cNvSpPr/>
              <p:nvPr>
                <p:custDataLst>
                  <p:tags r:id="rId15"/>
                </p:custDataLst>
              </p:nvPr>
            </p:nvSpPr>
            <p:spPr>
              <a:xfrm rot="1254178" flipH="1">
                <a:off x="2078024" y="2666509"/>
                <a:ext cx="681247" cy="644653"/>
              </a:xfrm>
              <a:custGeom>
                <a:avLst/>
                <a:gdLst>
                  <a:gd name="connsiteX0" fmla="*/ 1316153 w 1316153"/>
                  <a:gd name="connsiteY0" fmla="*/ 0 h 1245453"/>
                  <a:gd name="connsiteX1" fmla="*/ 840486 w 1316153"/>
                  <a:gd name="connsiteY1" fmla="*/ 1245453 h 1245453"/>
                  <a:gd name="connsiteX2" fmla="*/ 0 w 1316153"/>
                  <a:gd name="connsiteY2" fmla="*/ 1245453 h 1245453"/>
                  <a:gd name="connsiteX3" fmla="*/ 475666 w 1316153"/>
                  <a:gd name="connsiteY3" fmla="*/ 0 h 12454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6153" h="1245453">
                    <a:moveTo>
                      <a:pt x="1316153" y="0"/>
                    </a:moveTo>
                    <a:lnTo>
                      <a:pt x="840486" y="1245453"/>
                    </a:lnTo>
                    <a:lnTo>
                      <a:pt x="0" y="1245453"/>
                    </a:lnTo>
                    <a:lnTo>
                      <a:pt x="475666" y="0"/>
                    </a:lnTo>
                    <a:close/>
                  </a:path>
                </a:pathLst>
              </a:custGeom>
              <a:solidFill>
                <a:srgbClr val="C00000"/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p>
                <a:pPr algn="just">
                  <a:lnSpc>
                    <a:spcPct val="130000"/>
                  </a:lnSpc>
                </a:pPr>
                <a:endParaRPr lang="zh-CN" altLang="en-US" sz="2800" b="1" dirty="0" err="1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矩形 38"/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1663700" y="2565116"/>
                <a:ext cx="551742" cy="690226"/>
              </a:xfrm>
              <a:prstGeom prst="rect">
                <a:avLst/>
              </a:prstGeom>
              <a:solidFill>
                <a:srgbClr val="C00000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rmAutofit/>
              </a:bodyPr>
              <a:p>
                <a:pPr algn="ctr"/>
                <a:r>
                  <a:rPr lang="en-US" altLang="da-DK" sz="2800" b="1" dirty="0">
                    <a:solidFill>
                      <a:prstClr val="whit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4</a:t>
                </a:r>
                <a:endParaRPr lang="en-US" altLang="da-DK" sz="28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804670" y="2829560"/>
            <a:ext cx="5191125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spc="200" dirty="0">
                <a:solidFill>
                  <a:schemeClr val="accent1"/>
                </a:solidFill>
                <a:uFillTx/>
              </a:rPr>
              <a:t>一</a:t>
            </a:r>
            <a:r>
              <a:rPr lang="en-US" altLang="zh-CN" sz="6000" b="1" spc="200" dirty="0">
                <a:solidFill>
                  <a:schemeClr val="accent1"/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6000" b="1" spc="200" dirty="0">
                <a:solidFill>
                  <a:schemeClr val="accent1"/>
                </a:solidFill>
                <a:uFillTx/>
              </a:rPr>
              <a:t>仪表礼仪</a:t>
            </a:r>
            <a:endParaRPr lang="zh-CN" altLang="en-US" sz="6000" b="1" spc="200" dirty="0">
              <a:solidFill>
                <a:schemeClr val="accent1"/>
              </a:solidFill>
              <a:uFillTx/>
            </a:endParaRPr>
          </a:p>
        </p:txBody>
      </p:sp>
      <p:grpSp>
        <p:nvGrpSpPr>
          <p:cNvPr id="40" name="组合 39"/>
          <p:cNvGrpSpPr/>
          <p:nvPr/>
        </p:nvGrpSpPr>
        <p:grpSpPr>
          <a:xfrm rot="0">
            <a:off x="8675370" y="0"/>
            <a:ext cx="598170" cy="1268730"/>
            <a:chOff x="8276754" y="0"/>
            <a:chExt cx="924118" cy="1958975"/>
          </a:xfrm>
        </p:grpSpPr>
        <p:sp>
          <p:nvSpPr>
            <p:cNvPr id="41" name="Freeform 18"/>
            <p:cNvSpPr/>
            <p:nvPr/>
          </p:nvSpPr>
          <p:spPr bwMode="auto">
            <a:xfrm>
              <a:off x="8276754" y="558800"/>
              <a:ext cx="671513" cy="1054100"/>
            </a:xfrm>
            <a:custGeom>
              <a:avLst/>
              <a:gdLst>
                <a:gd name="T0" fmla="*/ 156 w 156"/>
                <a:gd name="T1" fmla="*/ 0 h 246"/>
                <a:gd name="T2" fmla="*/ 0 w 156"/>
                <a:gd name="T3" fmla="*/ 42 h 246"/>
                <a:gd name="T4" fmla="*/ 61 w 156"/>
                <a:gd name="T5" fmla="*/ 246 h 246"/>
                <a:gd name="T6" fmla="*/ 156 w 156"/>
                <a:gd name="T7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6" h="246">
                  <a:moveTo>
                    <a:pt x="156" y="0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72" y="93"/>
                    <a:pt x="61" y="246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14"/>
            <p:cNvSpPr/>
            <p:nvPr/>
          </p:nvSpPr>
          <p:spPr bwMode="auto">
            <a:xfrm>
              <a:off x="8365847" y="0"/>
              <a:ext cx="835025" cy="1958975"/>
            </a:xfrm>
            <a:custGeom>
              <a:avLst/>
              <a:gdLst>
                <a:gd name="T0" fmla="*/ 10 w 194"/>
                <a:gd name="T1" fmla="*/ 460 h 460"/>
                <a:gd name="T2" fmla="*/ 0 w 194"/>
                <a:gd name="T3" fmla="*/ 51 h 460"/>
                <a:gd name="T4" fmla="*/ 77 w 194"/>
                <a:gd name="T5" fmla="*/ 0 h 460"/>
                <a:gd name="T6" fmla="*/ 194 w 194"/>
                <a:gd name="T7" fmla="*/ 0 h 460"/>
                <a:gd name="T8" fmla="*/ 10 w 194"/>
                <a:gd name="T9" fmla="*/ 46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460">
                  <a:moveTo>
                    <a:pt x="10" y="460"/>
                  </a:moveTo>
                  <a:cubicBezTo>
                    <a:pt x="133" y="144"/>
                    <a:pt x="0" y="51"/>
                    <a:pt x="0" y="51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194" y="0"/>
                    <a:pt x="194" y="0"/>
                    <a:pt x="194" y="0"/>
                  </a:cubicBezTo>
                  <a:lnTo>
                    <a:pt x="10" y="460"/>
                  </a:lnTo>
                  <a:close/>
                </a:path>
              </a:pathLst>
            </a:custGeom>
            <a:solidFill>
              <a:srgbClr val="EF53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3" name="Freeform 9"/>
          <p:cNvSpPr>
            <a:spLocks noEditPoints="1"/>
          </p:cNvSpPr>
          <p:nvPr/>
        </p:nvSpPr>
        <p:spPr bwMode="auto">
          <a:xfrm>
            <a:off x="6588760" y="0"/>
            <a:ext cx="2792095" cy="6858000"/>
          </a:xfrm>
          <a:custGeom>
            <a:avLst/>
            <a:gdLst>
              <a:gd name="T0" fmla="*/ 2347 w 2347"/>
              <a:gd name="T1" fmla="*/ 0 h 5765"/>
              <a:gd name="T2" fmla="*/ 2243 w 2347"/>
              <a:gd name="T3" fmla="*/ 0 h 5765"/>
              <a:gd name="T4" fmla="*/ 0 w 2347"/>
              <a:gd name="T5" fmla="*/ 5765 h 5765"/>
              <a:gd name="T6" fmla="*/ 441 w 2347"/>
              <a:gd name="T7" fmla="*/ 5765 h 5765"/>
              <a:gd name="T8" fmla="*/ 2347 w 2347"/>
              <a:gd name="T9" fmla="*/ 0 h 5765"/>
              <a:gd name="T10" fmla="*/ 2347 w 2347"/>
              <a:gd name="T11" fmla="*/ 0 h 5765"/>
              <a:gd name="T12" fmla="*/ 2347 w 2347"/>
              <a:gd name="T13" fmla="*/ 0 h 5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7" h="5765">
                <a:moveTo>
                  <a:pt x="2347" y="0"/>
                </a:moveTo>
                <a:lnTo>
                  <a:pt x="2243" y="0"/>
                </a:lnTo>
                <a:lnTo>
                  <a:pt x="0" y="5765"/>
                </a:lnTo>
                <a:lnTo>
                  <a:pt x="441" y="5765"/>
                </a:lnTo>
                <a:lnTo>
                  <a:pt x="2347" y="0"/>
                </a:lnTo>
                <a:close/>
                <a:moveTo>
                  <a:pt x="2347" y="0"/>
                </a:moveTo>
                <a:lnTo>
                  <a:pt x="2347" y="0"/>
                </a:lnTo>
                <a:close/>
              </a:path>
            </a:pathLst>
          </a:custGeom>
          <a:solidFill>
            <a:srgbClr val="231815">
              <a:alpha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  <p:pic>
        <p:nvPicPr>
          <p:cNvPr id="1026" name="Picture 2" descr="https://timgsa.baidu.com/timg?image&amp;quality=80&amp;size=b9999_10000&amp;sec=1498125452352&amp;di=8229fa068b5f9d21d46624f19c6cdadb&amp;imgtype=0&amp;src=http%3A%2F%2Fpic39.huitu.com%2Fres%2F20151017%2F799232_20151017213722694400_1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8" r="7897"/>
          <a:stretch>
            <a:fillRect/>
          </a:stretch>
        </p:blipFill>
        <p:spPr bwMode="auto">
          <a:xfrm>
            <a:off x="9034145" y="828040"/>
            <a:ext cx="4052570" cy="6029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timgsa.baidu.com/timg?image&amp;quality=80&amp;size=b9999_10000&amp;sec=1498125590811&amp;di=21b27db7a65a7a4b5f862d8b4c77a058&amp;imgtype=0&amp;src=http%3A%2F%2Fpic34.huitu.com%2Fres%2F20150725%2F724117_20150725180905211400_1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0" r="16074" b="3353"/>
          <a:stretch>
            <a:fillRect/>
          </a:stretch>
        </p:blipFill>
        <p:spPr bwMode="auto">
          <a:xfrm>
            <a:off x="7836535" y="3774440"/>
            <a:ext cx="2112645" cy="308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10242" name="标题 1"/>
          <p:cNvSpPr>
            <a:spLocks noGrp="1" noChangeArrowheads="1"/>
          </p:cNvSpPr>
          <p:nvPr/>
        </p:nvSpPr>
        <p:spPr>
          <a:xfrm>
            <a:off x="3526790" y="179070"/>
            <a:ext cx="3108960" cy="5035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职场着装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</a:t>
            </a:r>
            <a:r>
              <a:rPr lang="zh-CN" altLang="en-US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原则</a:t>
            </a:r>
            <a:endParaRPr lang="zh-CN" altLang="en-US" sz="24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47" name="TextBox 10"/>
          <p:cNvSpPr txBox="1">
            <a:spLocks noChangeArrowheads="1"/>
          </p:cNvSpPr>
          <p:nvPr/>
        </p:nvSpPr>
        <p:spPr bwMode="auto">
          <a:xfrm>
            <a:off x="2075815" y="4160520"/>
            <a:ext cx="16573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Time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原则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</p:txBody>
      </p:sp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967740" y="4852035"/>
            <a:ext cx="3874770" cy="1014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150000"/>
              </a:lnSpc>
              <a:spcBef>
                <a:spcPct val="20000"/>
              </a:spcBef>
              <a:buBlip>
                <a:blip r:embed="rId2"/>
              </a:buBlip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1pPr>
            <a:lvl2pPr marL="742950" indent="-28575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2pPr>
            <a:lvl3pPr marL="1143000" indent="-228600">
              <a:lnSpc>
                <a:spcPct val="150000"/>
              </a:lnSpc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3pPr>
            <a:lvl4pPr marL="1600200" indent="-228600">
              <a:lnSpc>
                <a:spcPct val="150000"/>
              </a:lnSpc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4pPr>
            <a:lvl5pPr marL="2057400" indent="-228600">
              <a:lnSpc>
                <a:spcPct val="150000"/>
              </a:lnSpc>
              <a:spcBef>
                <a:spcPct val="20000"/>
              </a:spcBef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404040"/>
                </a:solidFill>
                <a:sym typeface="仿宋_GB2312" charset="-122"/>
              </a:rPr>
              <a:t>着装打扮应考虑时代的变化、四季的变化及一天各时段的变化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90185" y="4253230"/>
            <a:ext cx="179832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Object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原则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71560" y="4253230"/>
            <a:ext cx="1593215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Place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原则</a:t>
            </a:r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77155" y="4913630"/>
            <a:ext cx="202438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着装打扮要考虑此行的目的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92440" y="4913630"/>
            <a:ext cx="275082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hangingPunct="0">
              <a:lnSpc>
                <a:spcPct val="130000"/>
              </a:lnSpc>
              <a:spcBef>
                <a:spcPts val="600"/>
              </a:spcBef>
              <a:buNone/>
            </a:pPr>
            <a:r>
              <a:rPr lang="zh-CN" altLang="en-US" sz="20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仿宋_GB2312" charset="-122"/>
              </a:rPr>
              <a:t>着装打扮要与场所、地点、环境相适应；场合不同，穿着应有所不同</a:t>
            </a:r>
            <a:endParaRPr lang="zh-CN" altLang="en-US" sz="20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仿宋_GB231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t="877" r="4563"/>
          <a:stretch>
            <a:fillRect/>
          </a:stretch>
        </p:blipFill>
        <p:spPr>
          <a:xfrm>
            <a:off x="2101215" y="1825625"/>
            <a:ext cx="1607185" cy="2082165"/>
          </a:xfrm>
          <a:prstGeom prst="rect">
            <a:avLst/>
          </a:prstGeom>
        </p:spPr>
      </p:pic>
      <p:pic>
        <p:nvPicPr>
          <p:cNvPr id="12" name="图片 11" descr="5a0babbb7df7a"/>
          <p:cNvPicPr>
            <a:picLocks noChangeAspect="1"/>
          </p:cNvPicPr>
          <p:nvPr/>
        </p:nvPicPr>
        <p:blipFill>
          <a:blip r:embed="rId4"/>
          <a:srcRect l="27605" t="18385" r="34312" b="27876"/>
          <a:stretch>
            <a:fillRect/>
          </a:stretch>
        </p:blipFill>
        <p:spPr>
          <a:xfrm>
            <a:off x="5374640" y="1825625"/>
            <a:ext cx="1629410" cy="2082165"/>
          </a:xfrm>
          <a:prstGeom prst="rect">
            <a:avLst/>
          </a:prstGeom>
        </p:spPr>
      </p:pic>
      <p:pic>
        <p:nvPicPr>
          <p:cNvPr id="14" name="图片 13" descr="5a93f94760ddb"/>
          <p:cNvPicPr>
            <a:picLocks noChangeAspect="1"/>
          </p:cNvPicPr>
          <p:nvPr/>
        </p:nvPicPr>
        <p:blipFill>
          <a:blip r:embed="rId5"/>
          <a:srcRect l="12933" t="12491" r="24274"/>
          <a:stretch>
            <a:fillRect/>
          </a:stretch>
        </p:blipFill>
        <p:spPr>
          <a:xfrm>
            <a:off x="8664575" y="1825625"/>
            <a:ext cx="1607185" cy="2082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68097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zh-CN" sz="2400" b="1" spc="200" dirty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职场着装六忌</a:t>
            </a:r>
            <a:endParaRPr lang="zh-CN" altLang="zh-CN" sz="2400" b="1" spc="200" dirty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376930" y="2113280"/>
            <a:ext cx="5438140" cy="2631440"/>
            <a:chOff x="2831" y="3061"/>
            <a:chExt cx="8564" cy="4144"/>
          </a:xfrm>
        </p:grpSpPr>
        <p:sp>
          <p:nvSpPr>
            <p:cNvPr id="8" name="圆角矩形 7"/>
            <p:cNvSpPr/>
            <p:nvPr/>
          </p:nvSpPr>
          <p:spPr>
            <a:xfrm>
              <a:off x="2831" y="3061"/>
              <a:ext cx="3593" cy="9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zh-CN" sz="2400">
                  <a:solidFill>
                    <a:schemeClr val="bg1"/>
                  </a:solidFill>
                  <a:sym typeface="+mn-ea"/>
                </a:rPr>
                <a:t>忌过分紧身</a:t>
              </a:r>
              <a:endParaRPr lang="zh-CN" altLang="zh-CN" sz="24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831" y="4662"/>
              <a:ext cx="3593" cy="9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zh-CN" sz="2400">
                  <a:solidFill>
                    <a:schemeClr val="bg1"/>
                  </a:solidFill>
                  <a:sym typeface="+mn-ea"/>
                </a:rPr>
                <a:t>忌过分鲜艳</a:t>
              </a:r>
              <a:endParaRPr lang="zh-CN" altLang="zh-CN" sz="24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831" y="6277"/>
              <a:ext cx="3593" cy="9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zh-CN" sz="2400">
                  <a:solidFill>
                    <a:schemeClr val="bg1"/>
                  </a:solidFill>
                  <a:sym typeface="+mn-ea"/>
                </a:rPr>
                <a:t>忌过分短小</a:t>
              </a:r>
              <a:endParaRPr lang="zh-CN" altLang="zh-CN" sz="24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7803" y="3061"/>
              <a:ext cx="3593" cy="9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zh-CN" sz="2400">
                  <a:solidFill>
                    <a:schemeClr val="bg1"/>
                  </a:solidFill>
                  <a:sym typeface="+mn-ea"/>
                </a:rPr>
                <a:t>忌过分透薄</a:t>
              </a:r>
              <a:endParaRPr lang="zh-CN" altLang="zh-CN" sz="24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7803" y="4662"/>
              <a:ext cx="3593" cy="9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zh-CN" sz="2400">
                  <a:solidFill>
                    <a:schemeClr val="bg1"/>
                  </a:solidFill>
                  <a:sym typeface="+mn-ea"/>
                </a:rPr>
                <a:t>忌过分暴露</a:t>
              </a:r>
              <a:endParaRPr lang="zh-CN" altLang="zh-CN" sz="2400">
                <a:solidFill>
                  <a:schemeClr val="bg1"/>
                </a:solidFill>
                <a:sym typeface="+mn-ea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7803" y="6277"/>
              <a:ext cx="3593" cy="92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zh-CN" sz="2400">
                  <a:solidFill>
                    <a:schemeClr val="bg1"/>
                  </a:solidFill>
                  <a:sym typeface="+mn-ea"/>
                </a:rPr>
                <a:t>忌过分杂乱</a:t>
              </a:r>
              <a:endParaRPr lang="zh-CN" altLang="zh-CN" sz="2400">
                <a:solidFill>
                  <a:schemeClr val="bg1"/>
                </a:solidFill>
                <a:sym typeface="+mn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pic>
        <p:nvPicPr>
          <p:cNvPr id="4" name="图片 3" descr="45f7ca4b61dde66221e78f64c74bf2b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972185"/>
            <a:ext cx="12183110" cy="5904230"/>
          </a:xfrm>
          <a:prstGeom prst="rect">
            <a:avLst/>
          </a:prstGeom>
        </p:spPr>
      </p:pic>
      <p:sp>
        <p:nvSpPr>
          <p:cNvPr id="11266" name="标题 1"/>
          <p:cNvSpPr>
            <a:spLocks noGrp="1" noChangeArrowheads="1"/>
          </p:cNvSpPr>
          <p:nvPr/>
        </p:nvSpPr>
        <p:spPr>
          <a:xfrm>
            <a:off x="3526790" y="146050"/>
            <a:ext cx="268097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24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r>
              <a:rPr lang="zh-CN" altLang="zh-CN" sz="24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男职员篇</a:t>
            </a:r>
            <a:endParaRPr lang="zh-CN" altLang="zh-CN" sz="2400" b="1" spc="20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10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5"/>
  <p:tag name="KSO_WM_UNIT_ID" val="257*m_i*1_5"/>
  <p:tag name="KSO_WM_UNIT_CLEAR" val="1"/>
  <p:tag name="KSO_WM_UNIT_LAYERLEVEL" val="1_1"/>
  <p:tag name="KSO_WM_BEAUTIFY_FLAG" val="#wm#"/>
  <p:tag name="KSO_WM_DIAGRAM_GROUP_CODE" val="m1-1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6"/>
  <p:tag name="KSO_WM_UNIT_ID" val="257*m_i*1_6"/>
  <p:tag name="KSO_WM_UNIT_CLEAR" val="1"/>
  <p:tag name="KSO_WM_UNIT_LAYERLEVEL" val="1_1"/>
  <p:tag name="KSO_WM_BEAUTIFY_FLAG" val="#wm#"/>
  <p:tag name="KSO_WM_DIAGRAM_GROUP_CODE" val="m1-1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296_2*i*22"/>
  <p:tag name="KSO_WM_TEMPLATE_CATEGORY" val="diagram"/>
  <p:tag name="KSO_WM_TEMPLATE_INDEX" val="160296"/>
  <p:tag name="KSO_WM_UNIT_INDEX" val="22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h_f"/>
  <p:tag name="KSO_WM_UNIT_INDEX" val="1_4_1"/>
  <p:tag name="KSO_WM_UNIT_ID" val="257*m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14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7"/>
  <p:tag name="KSO_WM_UNIT_ID" val="257*m_i*1_7"/>
  <p:tag name="KSO_WM_UNIT_CLEAR" val="1"/>
  <p:tag name="KSO_WM_UNIT_LAYERLEVEL" val="1_1"/>
  <p:tag name="KSO_WM_BEAUTIFY_FLAG" val="#wm#"/>
  <p:tag name="KSO_WM_DIAGRAM_GROUP_CODE" val="m1-1"/>
</p:tagLst>
</file>

<file path=ppt/tags/tag15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8"/>
  <p:tag name="KSO_WM_UNIT_ID" val="257*m_i*1_8"/>
  <p:tag name="KSO_WM_UNIT_CLEAR" val="1"/>
  <p:tag name="KSO_WM_UNIT_LAYERLEVEL" val="1_1"/>
  <p:tag name="KSO_WM_BEAUTIFY_FLAG" val="#wm#"/>
  <p:tag name="KSO_WM_DIAGRAM_GROUP_CODE" val="m1-1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296_2*i*8"/>
  <p:tag name="KSO_WM_TEMPLATE_CATEGORY" val="diagram"/>
  <p:tag name="KSO_WM_TEMPLATE_INDEX" val="160296"/>
  <p:tag name="KSO_WM_UNIT_INDEX" val="8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h_f"/>
  <p:tag name="KSO_WM_UNIT_INDEX" val="1_2_1"/>
  <p:tag name="KSO_WM_UNIT_ID" val="257*m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7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296_2*i*15"/>
  <p:tag name="KSO_WM_TEMPLATE_CATEGORY" val="diagram"/>
  <p:tag name="KSO_WM_TEMPLATE_INDEX" val="160296"/>
  <p:tag name="KSO_WM_UNIT_INDEX" val="15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heme/theme1.xml><?xml version="1.0" encoding="utf-8"?>
<a:theme xmlns:a="http://schemas.openxmlformats.org/drawingml/2006/main" name="包图主题2">
  <a:themeElements>
    <a:clrScheme name="自定义 37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9171C"/>
      </a:accent1>
      <a:accent2>
        <a:srgbClr val="3F3F3F"/>
      </a:accent2>
      <a:accent3>
        <a:srgbClr val="B9171C"/>
      </a:accent3>
      <a:accent4>
        <a:srgbClr val="3F3F3F"/>
      </a:accent4>
      <a:accent5>
        <a:srgbClr val="B9171C"/>
      </a:accent5>
      <a:accent6>
        <a:srgbClr val="3F3F3F"/>
      </a:accent6>
      <a:hlink>
        <a:srgbClr val="B9171C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2870</Words>
  <Application>WPS 演示</Application>
  <PresentationFormat>宽屏</PresentationFormat>
  <Paragraphs>448</Paragraphs>
  <Slides>41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Arial</vt:lpstr>
      <vt:lpstr>宋体</vt:lpstr>
      <vt:lpstr>Wingdings</vt:lpstr>
      <vt:lpstr>微软雅黑</vt:lpstr>
      <vt:lpstr>+中文标题</vt:lpstr>
      <vt:lpstr>Wingdings</vt:lpstr>
      <vt:lpstr>Calibri</vt:lpstr>
      <vt:lpstr>Times New Roman</vt:lpstr>
      <vt:lpstr>仿宋_GB2312</vt:lpstr>
      <vt:lpstr>Century Gothic</vt:lpstr>
      <vt:lpstr>楷体</vt:lpstr>
      <vt:lpstr>Segoe Print</vt:lpstr>
      <vt:lpstr>Arial Unicode MS</vt:lpstr>
      <vt:lpstr>等线</vt:lpstr>
      <vt:lpstr>仿宋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信通开元李彦鹏</cp:lastModifiedBy>
  <cp:revision>180</cp:revision>
  <dcterms:created xsi:type="dcterms:W3CDTF">2017-08-18T03:02:00Z</dcterms:created>
  <dcterms:modified xsi:type="dcterms:W3CDTF">2018-04-25T07:06:12Z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